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0D0F0293-45DB-4781-9FFA-0B4E6CC780A3}">
          <p14:sldIdLst>
            <p14:sldId id="348"/>
          </p14:sldIdLst>
        </p14:section>
        <p14:section name="Informações e recursos importantes" id="{805B9579-48F8-47C4-B315-EA5068348044}">
          <p14:sldIdLst>
            <p14:sldId id="344"/>
          </p14:sldIdLst>
        </p14:section>
        <p14:section name="Serviços principais da Experience Cloud" id="{7EA1DEED-67BD-4AC5-B233-A892AD57C8AD}">
          <p14:sldIdLst>
            <p14:sldId id="10437"/>
          </p14:sldIdLst>
        </p14:section>
        <p14:section name="Serviços de suporte ao cliente" id="{BC9E4873-2F44-4ACB-8BBC-7F66D47CD332}">
          <p14:sldIdLst>
            <p14:sldId id="10990"/>
            <p14:sldId id="10988"/>
            <p14:sldId id="10989"/>
            <p14:sldId id="10986"/>
            <p14:sldId id="10987"/>
          </p14:sldIdLst>
        </p14:section>
        <p14:section name="Suas soluções da Adobe" id="{759DB6D9-CF6E-4397-9998-50EDF48D4E04}">
          <p14:sldIdLst>
            <p14:sldId id="10956"/>
            <p14:sldId id="10957"/>
            <p14:sldId id="10974"/>
            <p14:sldId id="10959"/>
            <p14:sldId id="10960"/>
            <p14:sldId id="10961"/>
            <p14:sldId id="10962"/>
            <p14:sldId id="10976"/>
            <p14:sldId id="10977"/>
            <p14:sldId id="10978"/>
            <p14:sldId id="10975"/>
          </p14:sldIdLst>
        </p14:section>
        <p14:section name="Como enviar um tíquete de suporte" id="{FB4B4DEE-A04C-4EBD-A644-91D10EC9798F}">
          <p14:sldIdLst>
            <p14:sldId id="10980"/>
            <p14:sldId id="10981"/>
            <p14:sldId id="10982"/>
            <p14:sldId id="10983"/>
            <p14:sldId id="10984"/>
            <p14:sldId id="10985"/>
          </p14:sldIdLst>
        </p14:section>
        <p14:section name="Interação com o Suporte ao cliente da Adobe" id="{614CC2FA-9910-4258-8CB5-14649164C836}">
          <p14:sldIdLst>
            <p14:sldId id="10964"/>
          </p14:sldIdLst>
        </p14:section>
        <p14:section name="Ferramentas e recursos" id="{82DABEE1-291E-4CA9-B1BA-984D0702D401}">
          <p14:sldIdLst>
            <p14:sldId id="10966"/>
            <p14:sldId id="10967"/>
            <p14:sldId id="392"/>
          </p14:sldIdLst>
        </p14:section>
        <p14:section name="Ofertas de Premier Support"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5" d="100"/>
          <a:sy n="105" d="100"/>
        </p:scale>
        <p:origin x="717" y="51"/>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11/12/2021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76DA2-74C2-0942-8EC1-B909DF1AFA55}" type="slidenum">
              <a:rPr lang="en-US" smtClean="0"/>
              <a:t>22</a:t>
            </a:fld>
            <a:endParaRPr lang="en-US"/>
          </a:p>
        </p:txBody>
      </p:sp>
    </p:spTree>
    <p:extLst>
      <p:ext uri="{BB962C8B-B14F-4D97-AF65-F5344CB8AC3E}">
        <p14:creationId xmlns:p14="http://schemas.microsoft.com/office/powerpoint/2010/main" val="649038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11/12/2021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11/12/2021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11/12/2021</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lang=pt-BR"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profile.language=pt"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lang=pt-BR" TargetMode="External"/><Relationship Id="rId4" Type="http://schemas.openxmlformats.org/officeDocument/2006/relationships/image" Target="../media/image25.png"/><Relationship Id="rId9" Type="http://schemas.openxmlformats.org/officeDocument/2006/relationships/hyperlink" Target="https://experienceleague.adobe.com/?lang=pt-BR&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profile.language=pt"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lang=pt-BR"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lang=pt-BR"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pt-BR&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lang=pt-BR"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pt-BR&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lang=pt-BR"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profile.language=pt"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br/security/products/experience-manager.html" TargetMode="External"/><Relationship Id="rId11" Type="http://schemas.openxmlformats.org/officeDocument/2006/relationships/hyperlink" Target="https://experienceleague.adobe.com/docs/experience-manager-cloud-service/landing/home.html?lang=pt-BR"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pt-BR"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pt-BR" TargetMode="External"/><Relationship Id="rId9" Type="http://schemas.openxmlformats.org/officeDocument/2006/relationships/hyperlink" Target="https://experienceleague.adobe.com/docs/experience-manager-learn/forms/overview.html?lang=pt-BR"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lang=pt-BR"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profile.language=pt" TargetMode="External"/><Relationship Id="rId7" Type="http://schemas.openxmlformats.org/officeDocument/2006/relationships/hyperlink" Target="https://experienceleague.adobe.com/docs/campaign-standard.html?lang=pt-BR"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pt-BR"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profile.language=pt"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pt-BR"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lang=pt-BR"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profile.language=pt"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lang=pt-BR" TargetMode="External"/><Relationship Id="rId2" Type="http://schemas.openxmlformats.org/officeDocument/2006/relationships/hyperlink" Target="https://experienceleague.adobe.com/docs/experience-platform.html?lang=pt-BR"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pt-BR&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pt-BR#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lang=pt-BR"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lang=pt-BR"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lang=pt-BR"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profile.language=pt"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lang=pt-BR"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br/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experienceleague.adobe.com/?Solution=Experience+Platform&amp;support-solution=General&amp;lang=pt-BR#support"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amp;lang=pt-BR#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amp;lang=pt-BR#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hyperlink" Target="https://experienceleague.adobe.com/?support-solution=General#support" TargetMode="External"/><Relationship Id="rId7" Type="http://schemas.openxmlformats.org/officeDocument/2006/relationships/image" Target="../media/image91.png"/><Relationship Id="rId2" Type="http://schemas.openxmlformats.org/officeDocument/2006/relationships/hyperlink" Target="https://experienceleague.adobe.com/?support-solution=General&amp;lang=pt-BR#support" TargetMode="External"/><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hyperlink" Target="https://helpx.adobe.com/br/contact/dma-external/DMACustomeCareRegionalPhoneNumbers.html" TargetMode="External"/><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amp;lang=pt-BR#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pt-BR"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pt-BR#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br/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xperienceleague.adobe.com/docs/home-tutorials.html?lang=pt-B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amp;lang=pt-BR#support" TargetMode="External"/><Relationship Id="rId2" Type="http://schemas.openxmlformats.org/officeDocument/2006/relationships/hyperlink" Target="experienceleague.adobe.com/?lang=pt-BR"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br/contact/dma-external/DMACustomeCareRegionalPhoneNumbers.html" TargetMode="External"/><Relationship Id="rId4" Type="http://schemas.openxmlformats.org/officeDocument/2006/relationships/hyperlink" Target="https://experienceleague.adobe.com/?support-solution=Campaign&amp;lang=pt-BR#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amp;lang=pt-BR#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pt-BR"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pt-BR"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pt-BR&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pt-BR" sz="3600">
                <a:latin typeface="+mj-lt"/>
              </a:rPr>
              <a:t>Adobe Experience Cloud</a:t>
            </a:r>
            <a:br>
              <a:rPr lang="pt-BR" sz="3600">
                <a:latin typeface="+mj-lt"/>
              </a:rPr>
            </a:br>
            <a:r>
              <a:rPr lang="pt-BR" sz="3600">
                <a:latin typeface="+mj-lt"/>
              </a:rPr>
              <a:t>Guia de suporte ao cliente</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pt-BR" b="0" dirty="0">
                <a:latin typeface="Adobe Clean ExtraBold" panose="020B0903020404020204" pitchFamily="34" charset="0"/>
              </a:rPr>
              <a:t>Informações e recursos para você maximizar </a:t>
            </a:r>
            <a:br>
              <a:rPr lang="pt-BR" b="0" dirty="0">
                <a:latin typeface="Adobe Clean ExtraBold" panose="020B0903020404020204" pitchFamily="34" charset="0"/>
              </a:rPr>
            </a:br>
            <a:r>
              <a:rPr lang="pt-BR" b="0" dirty="0">
                <a:latin typeface="Adobe Clean ExtraBold" panose="020B0903020404020204" pitchFamily="34" charset="0"/>
              </a:rPr>
              <a:t>o valor da sua solução Adobe.</a:t>
            </a: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a:latin typeface="+mj-lt"/>
              </a:rPr>
              <a:t>Adobe Audience Manager: </a:t>
            </a:r>
            <a:r>
              <a:rPr lang="pt-BR">
                <a:solidFill>
                  <a:schemeClr val="tx1"/>
                </a:solidFill>
                <a:latin typeface="+mj-lt"/>
              </a:rPr>
              <a:t>Plataforma de gerenciamento de dados que ajuda a construir perfis de público-alvo exclusivos para que você possa identificar os segmentos mais valiosos e usá-los em qualquer canal digital.</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a:solidFill>
                      <a:srgbClr val="FFFFFF"/>
                    </a:solidFill>
                    <a:latin typeface="Adobe Clean ExtraBold"/>
                  </a:rPr>
                  <a:t>Conheça seus públicos-alvo</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Obtenha uma visão completa do seu público-alvo combinando todas as suas fontes de dados em um só lugar.</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Crie novos segmentos</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Descubra e organize continuamente novos segmentos valiosos para segmentação </a:t>
              </a:r>
              <a:br>
                <a:rPr lang="pt-BR" sz="1400" dirty="0"/>
              </a:br>
              <a:r>
                <a:rPr lang="pt-BR" sz="1400" dirty="0"/>
                <a:t>e personalização mais inteligentes.</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Faça anúncios eficientes</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Torne suas campanhas publicitárias mais produtivas direcionando segmentos específicos em qualquer plataforma.</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u="sng">
                  <a:solidFill>
                    <a:schemeClr val="bg1"/>
                  </a:solidFill>
                  <a:latin typeface="+mj-lt"/>
                  <a:hlinkClick r:id="rId8">
                    <a:extLst>
                      <a:ext uri="{A12FA001-AC4F-418D-AE19-62706E023703}">
                        <ahyp:hlinkClr xmlns:ahyp="http://schemas.microsoft.com/office/drawing/2018/hyperlinkcolor" val="tx"/>
                      </a:ext>
                    </a:extLst>
                  </a:hlinkClick>
                </a:rPr>
                <a:t>Guia de implementação</a:t>
              </a: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pt-BR" sz="1400">
                  <a:solidFill>
                    <a:srgbClr val="FFFFFF"/>
                  </a:solidFill>
                  <a:latin typeface="+mj-lt"/>
                  <a:hlinkClick r:id="rId9">
                    <a:extLst>
                      <a:ext uri="{A12FA001-AC4F-418D-AE19-62706E023703}">
                        <ahyp:hlinkClr xmlns:ahyp="http://schemas.microsoft.com/office/drawing/2018/hyperlinkcolor" val="tx"/>
                      </a:ext>
                    </a:extLst>
                  </a:hlinkClick>
                </a:rPr>
                <a:t>Aprendizagem e suporte</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lnSpc>
                  <a:spcPts val="1400"/>
                </a:lnSpc>
              </a:pPr>
              <a:r>
                <a:rPr lang="pt-BR" sz="1400" dirty="0">
                  <a:solidFill>
                    <a:srgbClr val="FFFFFF"/>
                  </a:solidFill>
                  <a:latin typeface="+mj-lt"/>
                  <a:hlinkClick r:id="rId10">
                    <a:extLst>
                      <a:ext uri="{A12FA001-AC4F-418D-AE19-62706E023703}">
                        <ahyp:hlinkClr xmlns:ahyp="http://schemas.microsoft.com/office/drawing/2018/hyperlinkcolor" val="tx"/>
                      </a:ext>
                    </a:extLst>
                  </a:hlinkClick>
                </a:rPr>
                <a:t>Documentação do </a:t>
              </a:r>
              <a:br>
                <a:rPr lang="pt-BR" sz="1400" dirty="0">
                  <a:solidFill>
                    <a:srgbClr val="FFFFFF"/>
                  </a:solidFill>
                  <a:latin typeface="+mj-lt"/>
                  <a:hlinkClick r:id="rId10">
                    <a:extLst>
                      <a:ext uri="{A12FA001-AC4F-418D-AE19-62706E023703}">
                        <ahyp:hlinkClr xmlns:ahyp="http://schemas.microsoft.com/office/drawing/2018/hyperlinkcolor" val="tx"/>
                      </a:ext>
                    </a:extLst>
                  </a:hlinkClick>
                </a:rPr>
              </a:br>
              <a:r>
                <a:rPr lang="pt-BR" sz="1400" dirty="0" err="1">
                  <a:solidFill>
                    <a:srgbClr val="FFFFFF"/>
                  </a:solidFill>
                  <a:latin typeface="+mj-lt"/>
                  <a:hlinkClick r:id="rId10">
                    <a:extLst>
                      <a:ext uri="{A12FA001-AC4F-418D-AE19-62706E023703}">
                        <ahyp:hlinkClr xmlns:ahyp="http://schemas.microsoft.com/office/drawing/2018/hyperlinkcolor" val="tx"/>
                      </a:ext>
                    </a:extLst>
                  </a:hlinkClick>
                </a:rPr>
                <a:t>Audience</a:t>
              </a:r>
              <a:r>
                <a:rPr lang="pt-BR" sz="1400" dirty="0">
                  <a:solidFill>
                    <a:srgbClr val="FFFFFF"/>
                  </a:solidFill>
                  <a:latin typeface="+mj-lt"/>
                  <a:hlinkClick r:id="rId10">
                    <a:extLst>
                      <a:ext uri="{A12FA001-AC4F-418D-AE19-62706E023703}">
                        <ahyp:hlinkClr xmlns:ahyp="http://schemas.microsoft.com/office/drawing/2018/hyperlinkcolor" val="tx"/>
                      </a:ext>
                    </a:extLst>
                  </a:hlinkClick>
                </a:rPr>
                <a:t> Manager</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12">
                    <a:extLst>
                      <a:ext uri="{A12FA001-AC4F-418D-AE19-62706E023703}">
                        <ahyp:hlinkClr xmlns:ahyp="http://schemas.microsoft.com/office/drawing/2018/hyperlinkcolor" val="tx"/>
                      </a:ext>
                    </a:extLst>
                  </a:hlinkClick>
                </a:rPr>
                <a:t>Comunidade do Audience Manager</a:t>
              </a: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As melhores experiências são consistentemente pessoais. Use nosso perfil unificado e progressivo para oferecer a melhor experiência em todos os canais.</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Executar testes isolados em silos não resolve o problema. Teste tudo facilmente em todos os canais, todas as vezes.</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a:solidFill>
                    <a:srgbClr val="FFFFFF"/>
                  </a:solidFill>
                  <a:latin typeface="Adobe Clean ExtraBold"/>
                </a:rPr>
                <a:t>Leve a personalização omnicanal</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a:solidFill>
                    <a:srgbClr val="FFFFFF"/>
                  </a:solidFill>
                  <a:latin typeface="Adobe Clean ExtraBold"/>
                </a:rPr>
                <a:t>às grandes massas</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pt-BR" sz="1600">
                  <a:solidFill>
                    <a:srgbClr val="FFFFFF"/>
                  </a:solidFill>
                  <a:latin typeface="Adobe Clean ExtraBold"/>
                </a:rPr>
                <a:t>Elimine as suposições com teste multivariado e A/B</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50" dirty="0">
                  <a:solidFill>
                    <a:srgbClr val="FFFFFF"/>
                  </a:solidFill>
                  <a:latin typeface="Adobe Clean ExtraBold"/>
                </a:rPr>
                <a:t>Melhore cada experiência com automação e escala alimentadas por IA</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Teste e personalize para cada visitante, aplicando inteligência artificial com </a:t>
            </a:r>
            <a:br>
              <a:rPr lang="pt-BR" sz="1400" dirty="0"/>
            </a:br>
            <a:r>
              <a:rPr lang="pt-BR" sz="1400" dirty="0"/>
              <a:t>um único clique.</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a:latin typeface="+mj-lt"/>
              </a:rPr>
              <a:t>Adobe Target:</a:t>
            </a:r>
            <a:r>
              <a:rPr lang="pt-BR">
                <a:solidFill>
                  <a:schemeClr val="tx1"/>
                </a:solidFill>
                <a:latin typeface="+mj-lt"/>
              </a:rPr>
              <a:t> facilita a identificação do melhor conteúdo por meio de testes fáceis de executar. Dessa forma, você pode oferecer a experiência certa para o cliente certo.</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2">
                    <a:extLst>
                      <a:ext uri="{A12FA001-AC4F-418D-AE19-62706E023703}">
                        <ahyp:hlinkClr xmlns:ahyp="http://schemas.microsoft.com/office/drawing/2018/hyperlinkcolor" val="tx"/>
                      </a:ext>
                    </a:extLst>
                  </a:hlinkClick>
                </a:rPr>
                <a:t>Guia de implementação</a:t>
              </a: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3">
                    <a:extLst>
                      <a:ext uri="{A12FA001-AC4F-418D-AE19-62706E023703}">
                        <ahyp:hlinkClr xmlns:ahyp="http://schemas.microsoft.com/office/drawing/2018/hyperlinkcolor" val="tx"/>
                      </a:ext>
                    </a:extLst>
                  </a:hlinkClick>
                </a:rPr>
                <a:t>Comunidade do Target</a:t>
              </a: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pt-BR" sz="1400">
                  <a:solidFill>
                    <a:srgbClr val="FFFFFF"/>
                  </a:solidFill>
                  <a:latin typeface="+mj-lt"/>
                  <a:hlinkClick r:id="rId4">
                    <a:extLst>
                      <a:ext uri="{A12FA001-AC4F-418D-AE19-62706E023703}">
                        <ahyp:hlinkClr xmlns:ahyp="http://schemas.microsoft.com/office/drawing/2018/hyperlinkcolor" val="tx"/>
                      </a:ext>
                    </a:extLst>
                  </a:hlinkClick>
                </a:rPr>
                <a:t>Aprendizagem e suporte</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5">
                    <a:extLst>
                      <a:ext uri="{A12FA001-AC4F-418D-AE19-62706E023703}">
                        <ahyp:hlinkClr xmlns:ahyp="http://schemas.microsoft.com/office/drawing/2018/hyperlinkcolor" val="tx"/>
                      </a:ext>
                    </a:extLst>
                  </a:hlinkClick>
                </a:rPr>
                <a:t>Target Exchange</a:t>
              </a: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pt-BR" sz="1400">
                  <a:solidFill>
                    <a:srgbClr val="FFFFFF"/>
                  </a:solidFill>
                  <a:latin typeface="+mj-lt"/>
                  <a:hlinkClick r:id="rId6">
                    <a:extLst>
                      <a:ext uri="{A12FA001-AC4F-418D-AE19-62706E023703}">
                        <ahyp:hlinkClr xmlns:ahyp="http://schemas.microsoft.com/office/drawing/2018/hyperlinkcolor" val="tx"/>
                      </a:ext>
                    </a:extLst>
                  </a:hlinkClick>
                </a:rPr>
                <a:t>Documentação do Target</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dirty="0">
                <a:latin typeface="+mj-lt"/>
              </a:rPr>
              <a:t>Adobe Experience Manager:</a:t>
            </a:r>
            <a:r>
              <a:rPr lang="pt-BR" dirty="0">
                <a:solidFill>
                  <a:schemeClr val="tx1"/>
                </a:solidFill>
                <a:latin typeface="+mj-lt"/>
              </a:rPr>
              <a:t> plataforma eficiente para gerenciar e fornecer experiências digitais conectadas em toda a jornada do cliente, desde as interações online até as físicas.</a:t>
            </a: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lnSpc>
                  <a:spcPts val="1400"/>
                </a:lnSpc>
              </a:pPr>
              <a:r>
                <a:rPr lang="pt-BR" sz="1400" dirty="0">
                  <a:solidFill>
                    <a:schemeClr val="bg1"/>
                  </a:solidFill>
                  <a:latin typeface="+mj-lt"/>
                  <a:hlinkClick r:id="rId2">
                    <a:extLst>
                      <a:ext uri="{A12FA001-AC4F-418D-AE19-62706E023703}">
                        <ahyp:hlinkClr xmlns:ahyp="http://schemas.microsoft.com/office/drawing/2018/hyperlinkcolor" val="tx"/>
                      </a:ext>
                    </a:extLst>
                  </a:hlinkClick>
                </a:rPr>
                <a:t>Comunidade do </a:t>
              </a:r>
              <a:br>
                <a:rPr lang="pt-BR" sz="1400" dirty="0">
                  <a:solidFill>
                    <a:schemeClr val="bg1"/>
                  </a:solidFill>
                  <a:latin typeface="+mj-lt"/>
                  <a:hlinkClick r:id="rId2">
                    <a:extLst>
                      <a:ext uri="{A12FA001-AC4F-418D-AE19-62706E023703}">
                        <ahyp:hlinkClr xmlns:ahyp="http://schemas.microsoft.com/office/drawing/2018/hyperlinkcolor" val="tx"/>
                      </a:ext>
                    </a:extLst>
                  </a:hlinkClick>
                </a:rPr>
              </a:br>
              <a:r>
                <a:rPr lang="pt-BR" sz="1400" dirty="0">
                  <a:solidFill>
                    <a:schemeClr val="bg1"/>
                  </a:solidFill>
                  <a:latin typeface="+mj-lt"/>
                  <a:hlinkClick r:id="rId2">
                    <a:extLst>
                      <a:ext uri="{A12FA001-AC4F-418D-AE19-62706E023703}">
                        <ahyp:hlinkClr xmlns:ahyp="http://schemas.microsoft.com/office/drawing/2018/hyperlinkcolor" val="tx"/>
                      </a:ext>
                    </a:extLst>
                  </a:hlinkClick>
                </a:rPr>
                <a:t>Experience Manager</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pt-BR" sz="1400">
                  <a:solidFill>
                    <a:srgbClr val="FFFFFF"/>
                  </a:solidFill>
                  <a:latin typeface="+mj-lt"/>
                  <a:hlinkClick r:id="rId3">
                    <a:extLst>
                      <a:ext uri="{A12FA001-AC4F-418D-AE19-62706E023703}">
                        <ahyp:hlinkClr xmlns:ahyp="http://schemas.microsoft.com/office/drawing/2018/hyperlinkcolor" val="tx"/>
                      </a:ext>
                    </a:extLst>
                  </a:hlinkClick>
                </a:rPr>
                <a:t>Aprendizagem e suporte</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pt-BR" sz="1400">
                  <a:solidFill>
                    <a:schemeClr val="bg1"/>
                  </a:solidFill>
                  <a:latin typeface="+mj-lt"/>
                  <a:hlinkClick r:id="rId4">
                    <a:extLst>
                      <a:ext uri="{A12FA001-AC4F-418D-AE19-62706E023703}">
                        <ahyp:hlinkClr xmlns:ahyp="http://schemas.microsoft.com/office/drawing/2018/hyperlinkcolor" val="tx"/>
                      </a:ext>
                    </a:extLst>
                  </a:hlinkClick>
                </a:rPr>
                <a:t>Principais componentes</a:t>
              </a: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ts val="1400"/>
                </a:lnSpc>
                <a:spcBef>
                  <a:spcPct val="0"/>
                </a:spcBef>
                <a:spcAft>
                  <a:spcPct val="35000"/>
                </a:spcAft>
              </a:pPr>
              <a:r>
                <a:rPr lang="pt-BR" sz="1400" dirty="0">
                  <a:solidFill>
                    <a:schemeClr val="bg1"/>
                  </a:solidFill>
                  <a:latin typeface="+mj-lt"/>
                  <a:hlinkClick r:id="rId5">
                    <a:extLst>
                      <a:ext uri="{A12FA001-AC4F-418D-AE19-62706E023703}">
                        <ahyp:hlinkClr xmlns:ahyp="http://schemas.microsoft.com/office/drawing/2018/hyperlinkcolor" val="tx"/>
                      </a:ext>
                    </a:extLst>
                  </a:hlinkClick>
                </a:rPr>
                <a:t>Sessões Pergunte </a:t>
              </a:r>
              <a:br>
                <a:rPr lang="pt-BR" sz="1400" dirty="0">
                  <a:solidFill>
                    <a:schemeClr val="bg1"/>
                  </a:solidFill>
                  <a:latin typeface="+mj-lt"/>
                  <a:hlinkClick r:id="rId5">
                    <a:extLst>
                      <a:ext uri="{A12FA001-AC4F-418D-AE19-62706E023703}">
                        <ahyp:hlinkClr xmlns:ahyp="http://schemas.microsoft.com/office/drawing/2018/hyperlinkcolor" val="tx"/>
                      </a:ext>
                    </a:extLst>
                  </a:hlinkClick>
                </a:rPr>
              </a:br>
              <a:r>
                <a:rPr lang="pt-BR" sz="1400" dirty="0">
                  <a:solidFill>
                    <a:schemeClr val="bg1"/>
                  </a:solidFill>
                  <a:latin typeface="+mj-lt"/>
                  <a:hlinkClick r:id="rId5">
                    <a:extLst>
                      <a:ext uri="{A12FA001-AC4F-418D-AE19-62706E023703}">
                        <ahyp:hlinkClr xmlns:ahyp="http://schemas.microsoft.com/office/drawing/2018/hyperlinkcolor" val="tx"/>
                      </a:ext>
                    </a:extLst>
                  </a:hlinkClick>
                </a:rPr>
                <a:t>ao especialista</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lnSpc>
                  <a:spcPts val="1400"/>
                </a:lnSpc>
              </a:pPr>
              <a:r>
                <a:rPr lang="pt-BR" sz="1400" dirty="0">
                  <a:solidFill>
                    <a:schemeClr val="bg1"/>
                  </a:solidFill>
                  <a:latin typeface="+mj-lt"/>
                  <a:hlinkClick r:id="rId6">
                    <a:extLst>
                      <a:ext uri="{A12FA001-AC4F-418D-AE19-62706E023703}">
                        <ahyp:hlinkClr xmlns:ahyp="http://schemas.microsoft.com/office/drawing/2018/hyperlinkcolor" val="tx"/>
                      </a:ext>
                    </a:extLst>
                  </a:hlinkClick>
                </a:rPr>
                <a:t>Atualizações de segurança </a:t>
              </a:r>
              <a:br>
                <a:rPr lang="pt-BR" sz="1400" dirty="0">
                  <a:solidFill>
                    <a:schemeClr val="bg1"/>
                  </a:solidFill>
                  <a:latin typeface="+mj-lt"/>
                  <a:hlinkClick r:id="rId6">
                    <a:extLst>
                      <a:ext uri="{A12FA001-AC4F-418D-AE19-62706E023703}">
                        <ahyp:hlinkClr xmlns:ahyp="http://schemas.microsoft.com/office/drawing/2018/hyperlinkcolor" val="tx"/>
                      </a:ext>
                    </a:extLst>
                  </a:hlinkClick>
                </a:rPr>
              </a:br>
              <a:r>
                <a:rPr lang="pt-BR" sz="1400" dirty="0">
                  <a:solidFill>
                    <a:schemeClr val="bg1"/>
                  </a:solidFill>
                  <a:latin typeface="+mj-lt"/>
                  <a:hlinkClick r:id="rId6">
                    <a:extLst>
                      <a:ext uri="{A12FA001-AC4F-418D-AE19-62706E023703}">
                        <ahyp:hlinkClr xmlns:ahyp="http://schemas.microsoft.com/office/drawing/2018/hyperlinkcolor" val="tx"/>
                      </a:ext>
                    </a:extLst>
                  </a:hlinkClick>
                </a:rPr>
                <a:t>do Experience Manager</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ts val="1400"/>
                </a:lnSpc>
                <a:spcBef>
                  <a:spcPct val="0"/>
                </a:spcBef>
                <a:spcAft>
                  <a:spcPct val="35000"/>
                </a:spcAft>
              </a:pPr>
              <a:r>
                <a:rPr lang="pt-BR" sz="1400" dirty="0">
                  <a:solidFill>
                    <a:schemeClr val="bg1"/>
                  </a:solidFill>
                  <a:latin typeface="+mj-lt"/>
                  <a:hlinkClick r:id="rId7">
                    <a:extLst>
                      <a:ext uri="{A12FA001-AC4F-418D-AE19-62706E023703}">
                        <ahyp:hlinkClr xmlns:ahyp="http://schemas.microsoft.com/office/drawing/2018/hyperlinkcolor" val="tx"/>
                      </a:ext>
                    </a:extLst>
                  </a:hlinkClick>
                </a:rPr>
                <a:t>Guia de implementação </a:t>
              </a:r>
              <a:br>
                <a:rPr lang="pt-BR" sz="1400" dirty="0">
                  <a:solidFill>
                    <a:schemeClr val="bg1"/>
                  </a:solidFill>
                  <a:latin typeface="+mj-lt"/>
                  <a:hlinkClick r:id="rId7">
                    <a:extLst>
                      <a:ext uri="{A12FA001-AC4F-418D-AE19-62706E023703}">
                        <ahyp:hlinkClr xmlns:ahyp="http://schemas.microsoft.com/office/drawing/2018/hyperlinkcolor" val="tx"/>
                      </a:ext>
                    </a:extLst>
                  </a:hlinkClick>
                </a:rPr>
              </a:br>
              <a:r>
                <a:rPr lang="pt-BR" sz="1400" dirty="0">
                  <a:solidFill>
                    <a:schemeClr val="bg1"/>
                  </a:solidFill>
                  <a:latin typeface="+mj-lt"/>
                  <a:hlinkClick r:id="rId7">
                    <a:extLst>
                      <a:ext uri="{A12FA001-AC4F-418D-AE19-62706E023703}">
                        <ahyp:hlinkClr xmlns:ahyp="http://schemas.microsoft.com/office/drawing/2018/hyperlinkcolor" val="tx"/>
                      </a:ext>
                    </a:extLst>
                  </a:hlinkClick>
                </a:rPr>
                <a:t>do AEM Sites</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ts val="1400"/>
                </a:lnSpc>
                <a:spcBef>
                  <a:spcPct val="0"/>
                </a:spcBef>
                <a:spcAft>
                  <a:spcPct val="35000"/>
                </a:spcAft>
              </a:pPr>
              <a:r>
                <a:rPr lang="pt-BR" sz="1400" dirty="0">
                  <a:solidFill>
                    <a:schemeClr val="bg1"/>
                  </a:solidFill>
                  <a:latin typeface="+mj-lt"/>
                  <a:hlinkClick r:id="rId8">
                    <a:extLst>
                      <a:ext uri="{A12FA001-AC4F-418D-AE19-62706E023703}">
                        <ahyp:hlinkClr xmlns:ahyp="http://schemas.microsoft.com/office/drawing/2018/hyperlinkcolor" val="tx"/>
                      </a:ext>
                    </a:extLst>
                  </a:hlinkClick>
                </a:rPr>
                <a:t>Guia de implementação </a:t>
              </a:r>
              <a:br>
                <a:rPr lang="pt-BR" sz="1400" dirty="0">
                  <a:solidFill>
                    <a:schemeClr val="bg1"/>
                  </a:solidFill>
                  <a:latin typeface="+mj-lt"/>
                  <a:hlinkClick r:id="rId8">
                    <a:extLst>
                      <a:ext uri="{A12FA001-AC4F-418D-AE19-62706E023703}">
                        <ahyp:hlinkClr xmlns:ahyp="http://schemas.microsoft.com/office/drawing/2018/hyperlinkcolor" val="tx"/>
                      </a:ext>
                    </a:extLst>
                  </a:hlinkClick>
                </a:rPr>
              </a:br>
              <a:r>
                <a:rPr lang="pt-BR" sz="1400" dirty="0">
                  <a:solidFill>
                    <a:schemeClr val="bg1"/>
                  </a:solidFill>
                  <a:latin typeface="+mj-lt"/>
                  <a:hlinkClick r:id="rId8">
                    <a:extLst>
                      <a:ext uri="{A12FA001-AC4F-418D-AE19-62706E023703}">
                        <ahyp:hlinkClr xmlns:ahyp="http://schemas.microsoft.com/office/drawing/2018/hyperlinkcolor" val="tx"/>
                      </a:ext>
                    </a:extLst>
                  </a:hlinkClick>
                </a:rPr>
                <a:t>do Experience Manager </a:t>
              </a:r>
              <a:r>
                <a:rPr lang="pt-BR" sz="1400" dirty="0" err="1">
                  <a:solidFill>
                    <a:schemeClr val="bg1"/>
                  </a:solidFill>
                  <a:latin typeface="+mj-lt"/>
                  <a:hlinkClick r:id="rId8">
                    <a:extLst>
                      <a:ext uri="{A12FA001-AC4F-418D-AE19-62706E023703}">
                        <ahyp:hlinkClr xmlns:ahyp="http://schemas.microsoft.com/office/drawing/2018/hyperlinkcolor" val="tx"/>
                      </a:ext>
                    </a:extLst>
                  </a:hlinkClick>
                </a:rPr>
                <a:t>Assets</a:t>
              </a:r>
              <a:endParaRPr lang="pt-BR" sz="1400" dirty="0">
                <a:solidFill>
                  <a:schemeClr val="bg1"/>
                </a:solidFill>
                <a:latin typeface="+mj-lt"/>
                <a:hlinkClick r:id="rId8">
                  <a:extLst>
                    <a:ext uri="{A12FA001-AC4F-418D-AE19-62706E023703}">
                      <ahyp:hlinkClr xmlns:ahyp="http://schemas.microsoft.com/office/drawing/2018/hyperlinkcolor" val="tx"/>
                    </a:ext>
                  </a:extLst>
                </a:hlinkClick>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ts val="1400"/>
                </a:lnSpc>
                <a:spcBef>
                  <a:spcPct val="0"/>
                </a:spcBef>
                <a:spcAft>
                  <a:spcPct val="35000"/>
                </a:spcAft>
              </a:pPr>
              <a:r>
                <a:rPr lang="pt-BR" sz="1400" dirty="0">
                  <a:solidFill>
                    <a:schemeClr val="bg1"/>
                  </a:solidFill>
                  <a:latin typeface="+mj-lt"/>
                  <a:hlinkClick r:id="rId9">
                    <a:extLst>
                      <a:ext uri="{A12FA001-AC4F-418D-AE19-62706E023703}">
                        <ahyp:hlinkClr xmlns:ahyp="http://schemas.microsoft.com/office/drawing/2018/hyperlinkcolor" val="tx"/>
                      </a:ext>
                    </a:extLst>
                  </a:hlinkClick>
                </a:rPr>
                <a:t>Guia de implementação </a:t>
              </a:r>
              <a:br>
                <a:rPr lang="pt-BR" sz="1400" dirty="0">
                  <a:solidFill>
                    <a:schemeClr val="bg1"/>
                  </a:solidFill>
                  <a:latin typeface="+mj-lt"/>
                  <a:hlinkClick r:id="rId9">
                    <a:extLst>
                      <a:ext uri="{A12FA001-AC4F-418D-AE19-62706E023703}">
                        <ahyp:hlinkClr xmlns:ahyp="http://schemas.microsoft.com/office/drawing/2018/hyperlinkcolor" val="tx"/>
                      </a:ext>
                    </a:extLst>
                  </a:hlinkClick>
                </a:rPr>
              </a:br>
              <a:r>
                <a:rPr lang="pt-BR" sz="1400" dirty="0">
                  <a:solidFill>
                    <a:schemeClr val="bg1"/>
                  </a:solidFill>
                  <a:latin typeface="+mj-lt"/>
                  <a:hlinkClick r:id="rId9">
                    <a:extLst>
                      <a:ext uri="{A12FA001-AC4F-418D-AE19-62706E023703}">
                        <ahyp:hlinkClr xmlns:ahyp="http://schemas.microsoft.com/office/drawing/2018/hyperlinkcolor" val="tx"/>
                      </a:ext>
                    </a:extLst>
                  </a:hlinkClick>
                </a:rPr>
                <a:t>do Experience Manager </a:t>
              </a:r>
              <a:r>
                <a:rPr lang="pt-BR" sz="1400" dirty="0" err="1">
                  <a:solidFill>
                    <a:schemeClr val="bg1"/>
                  </a:solidFill>
                  <a:latin typeface="+mj-lt"/>
                  <a:hlinkClick r:id="rId9">
                    <a:extLst>
                      <a:ext uri="{A12FA001-AC4F-418D-AE19-62706E023703}">
                        <ahyp:hlinkClr xmlns:ahyp="http://schemas.microsoft.com/office/drawing/2018/hyperlinkcolor" val="tx"/>
                      </a:ext>
                    </a:extLst>
                  </a:hlinkClick>
                </a:rPr>
                <a:t>Forms</a:t>
              </a:r>
              <a:endParaRPr lang="pt-BR" sz="1400" dirty="0">
                <a:solidFill>
                  <a:schemeClr val="bg1"/>
                </a:solidFill>
                <a:latin typeface="+mj-lt"/>
                <a:hlinkClick r:id="rId9">
                  <a:extLst>
                    <a:ext uri="{A12FA001-AC4F-418D-AE19-62706E023703}">
                      <ahyp:hlinkClr xmlns:ahyp="http://schemas.microsoft.com/office/drawing/2018/hyperlinkcolor" val="tx"/>
                    </a:ext>
                  </a:extLst>
                </a:hlinkClick>
              </a:endParaRP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ts val="1400"/>
                </a:lnSpc>
                <a:spcBef>
                  <a:spcPct val="0"/>
                </a:spcBef>
                <a:spcAft>
                  <a:spcPct val="35000"/>
                </a:spcAft>
              </a:pPr>
              <a:r>
                <a:rPr lang="pt-BR" sz="1400" dirty="0">
                  <a:solidFill>
                    <a:schemeClr val="bg1"/>
                  </a:solidFill>
                  <a:latin typeface="+mj-lt"/>
                  <a:hlinkClick r:id="rId10">
                    <a:extLst>
                      <a:ext uri="{A12FA001-AC4F-418D-AE19-62706E023703}">
                        <ahyp:hlinkClr xmlns:ahyp="http://schemas.microsoft.com/office/drawing/2018/hyperlinkcolor" val="tx"/>
                      </a:ext>
                    </a:extLst>
                  </a:hlinkClick>
                </a:rPr>
                <a:t>Visão geral do Experience Manager </a:t>
              </a:r>
              <a:br>
                <a:rPr lang="pt-BR" sz="1400" dirty="0">
                  <a:solidFill>
                    <a:schemeClr val="bg1"/>
                  </a:solidFill>
                  <a:latin typeface="+mj-lt"/>
                  <a:hlinkClick r:id="rId10">
                    <a:extLst>
                      <a:ext uri="{A12FA001-AC4F-418D-AE19-62706E023703}">
                        <ahyp:hlinkClr xmlns:ahyp="http://schemas.microsoft.com/office/drawing/2018/hyperlinkcolor" val="tx"/>
                      </a:ext>
                    </a:extLst>
                  </a:hlinkClick>
                </a:rPr>
              </a:br>
              <a:r>
                <a:rPr lang="pt-BR" sz="1400" dirty="0">
                  <a:solidFill>
                    <a:schemeClr val="bg1"/>
                  </a:solidFill>
                  <a:latin typeface="+mj-lt"/>
                  <a:hlinkClick r:id="rId10">
                    <a:extLst>
                      <a:ext uri="{A12FA001-AC4F-418D-AE19-62706E023703}">
                        <ahyp:hlinkClr xmlns:ahyp="http://schemas.microsoft.com/office/drawing/2018/hyperlinkcolor" val="tx"/>
                      </a:ext>
                    </a:extLst>
                  </a:hlinkClick>
                </a:rPr>
                <a:t>as a Cloud Service</a:t>
              </a: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ts val="1400"/>
                </a:lnSpc>
                <a:spcBef>
                  <a:spcPct val="0"/>
                </a:spcBef>
                <a:spcAft>
                  <a:spcPct val="35000"/>
                </a:spcAft>
              </a:pPr>
              <a:r>
                <a:rPr lang="pt-BR" sz="1400" dirty="0">
                  <a:solidFill>
                    <a:schemeClr val="bg1"/>
                  </a:solidFill>
                  <a:latin typeface="+mj-lt"/>
                  <a:hlinkClick r:id="rId11">
                    <a:extLst>
                      <a:ext uri="{A12FA001-AC4F-418D-AE19-62706E023703}">
                        <ahyp:hlinkClr xmlns:ahyp="http://schemas.microsoft.com/office/drawing/2018/hyperlinkcolor" val="tx"/>
                      </a:ext>
                    </a:extLst>
                  </a:hlinkClick>
                </a:rPr>
                <a:t>Guias de implementação e do usuário do </a:t>
              </a:r>
              <a:br>
                <a:rPr lang="pt-BR" sz="1400" dirty="0">
                  <a:solidFill>
                    <a:schemeClr val="bg1"/>
                  </a:solidFill>
                  <a:latin typeface="+mj-lt"/>
                  <a:hlinkClick r:id="rId11">
                    <a:extLst>
                      <a:ext uri="{A12FA001-AC4F-418D-AE19-62706E023703}">
                        <ahyp:hlinkClr xmlns:ahyp="http://schemas.microsoft.com/office/drawing/2018/hyperlinkcolor" val="tx"/>
                      </a:ext>
                    </a:extLst>
                  </a:hlinkClick>
                </a:rPr>
              </a:br>
              <a:r>
                <a:rPr lang="pt-BR" sz="1400" dirty="0">
                  <a:solidFill>
                    <a:schemeClr val="bg1"/>
                  </a:solidFill>
                  <a:latin typeface="+mj-lt"/>
                  <a:hlinkClick r:id="rId11">
                    <a:extLst>
                      <a:ext uri="{A12FA001-AC4F-418D-AE19-62706E023703}">
                        <ahyp:hlinkClr xmlns:ahyp="http://schemas.microsoft.com/office/drawing/2018/hyperlinkcolor" val="tx"/>
                      </a:ext>
                    </a:extLst>
                  </a:hlinkClick>
                </a:rPr>
                <a:t>Experience Manager as Cloud Service </a:t>
              </a: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pt-BR" sz="1300" dirty="0">
                  <a:solidFill>
                    <a:srgbClr val="FFFFFF"/>
                  </a:solidFill>
                  <a:latin typeface="Adobe Clean ExtraBold"/>
                </a:rPr>
                <a:t>Sistema de gerenciamento de conteúdo</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pt-BR" sz="1600" dirty="0">
                  <a:solidFill>
                    <a:srgbClr val="FFFFFF"/>
                  </a:solidFill>
                  <a:latin typeface="Adobe Clean ExtraBold"/>
                </a:rPr>
                <a:t>Gerenciamento </a:t>
              </a:r>
              <a:br>
                <a:rPr lang="pt-BR" sz="1600" dirty="0">
                  <a:solidFill>
                    <a:srgbClr val="FFFFFF"/>
                  </a:solidFill>
                  <a:latin typeface="Adobe Clean ExtraBold"/>
                </a:rPr>
              </a:br>
              <a:r>
                <a:rPr lang="pt-BR" sz="1600" dirty="0">
                  <a:solidFill>
                    <a:srgbClr val="FFFFFF"/>
                  </a:solidFill>
                  <a:latin typeface="Adobe Clean ExtraBold"/>
                </a:rPr>
                <a:t>de ativos digitais</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pt-BR" sz="1600" dirty="0">
                  <a:solidFill>
                    <a:srgbClr val="FFFFFF"/>
                  </a:solidFill>
                  <a:latin typeface="Adobe Clean ExtraBold"/>
                </a:rPr>
                <a:t>Inscrição e </a:t>
              </a:r>
              <a:br>
                <a:rPr lang="pt-BR" sz="1600" dirty="0">
                  <a:solidFill>
                    <a:srgbClr val="FFFFFF"/>
                  </a:solidFill>
                  <a:latin typeface="Adobe Clean ExtraBold"/>
                </a:rPr>
              </a:br>
              <a:r>
                <a:rPr lang="pt-BR" sz="1600" dirty="0">
                  <a:solidFill>
                    <a:srgbClr val="FFFFFF"/>
                  </a:solidFill>
                  <a:latin typeface="Adobe Clean ExtraBold"/>
                </a:rPr>
                <a:t>formulários digitais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pt-BR" sz="160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a:solidFill>
                    <a:srgbClr val="FFFFFF"/>
                  </a:solidFill>
                  <a:latin typeface="Adobe Clean ExtraBold"/>
                </a:rPr>
                <a:t>Assinatura digital</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t>Crie e gerencie sua experiência digital em todos os canais com ferramentas automatizadas que facilitam o dimensionamento.</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564591" y="2733042"/>
            <a:ext cx="2353218" cy="646331"/>
          </a:xfrm>
          <a:prstGeom prst="rect">
            <a:avLst/>
          </a:prstGeom>
          <a:noFill/>
        </p:spPr>
        <p:txBody>
          <a:bodyPr wrap="square">
            <a:spAutoFit/>
          </a:bodyPr>
          <a:lstStyle/>
          <a:p>
            <a:pPr algn="ctr">
              <a:defRPr/>
            </a:pPr>
            <a:r>
              <a:rPr lang="pt-BR" sz="1200" dirty="0"/>
              <a:t>Gaste mais tempo com experiências e menos tempo procurando e adaptando conteúdo.</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a:t>Solução de ponta a ponta que conecta seus formulários </a:t>
            </a:r>
            <a:br>
              <a:rPr lang="pt-BR" sz="1200" dirty="0"/>
            </a:br>
            <a:r>
              <a:rPr lang="pt-BR" sz="1200" dirty="0"/>
              <a:t>e processos de comunicação.</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200329"/>
          </a:xfrm>
          <a:prstGeom prst="rect">
            <a:avLst/>
          </a:prstGeom>
          <a:noFill/>
        </p:spPr>
        <p:txBody>
          <a:bodyPr wrap="square">
            <a:spAutoFit/>
          </a:bodyPr>
          <a:lstStyle/>
          <a:p>
            <a:pPr algn="ctr">
              <a:defRPr/>
            </a:pPr>
            <a:r>
              <a:rPr lang="pt-BR" sz="1200" dirty="0"/>
              <a:t>O primeiro sistema de gerenciamento de conteúdo </a:t>
            </a:r>
            <a:br>
              <a:rPr lang="pt-BR" sz="1200" dirty="0"/>
            </a:br>
            <a:r>
              <a:rPr lang="pt-BR" sz="1200" dirty="0"/>
              <a:t>de nível corporativo nativo </a:t>
            </a:r>
            <a:br>
              <a:rPr lang="pt-BR" sz="1200" dirty="0"/>
            </a:br>
            <a:r>
              <a:rPr lang="pt-BR" sz="1200" dirty="0"/>
              <a:t>da nuvem apresentando desempenho ideal, com ótimos </a:t>
            </a:r>
            <a:r>
              <a:rPr lang="pt-BR" sz="1200" dirty="0" err="1"/>
              <a:t>SLAs</a:t>
            </a:r>
            <a:r>
              <a:rPr lang="pt-BR" sz="1200" dirty="0"/>
              <a:t> e segurança.</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a:t>Conecte facilmente experiências online e na loja com sinalização interativa que responde aos dados do cliente e acionadores.</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ts val="1400"/>
                </a:lnSpc>
                <a:spcBef>
                  <a:spcPct val="0"/>
                </a:spcBef>
                <a:spcAft>
                  <a:spcPct val="35000"/>
                </a:spcAft>
              </a:pPr>
              <a:r>
                <a:rPr lang="pt-BR" sz="1400" dirty="0">
                  <a:solidFill>
                    <a:srgbClr val="FFFFFF"/>
                  </a:solidFill>
                  <a:latin typeface="+mj-lt"/>
                  <a:hlinkClick r:id="rId22">
                    <a:extLst>
                      <a:ext uri="{A12FA001-AC4F-418D-AE19-62706E023703}">
                        <ahyp:hlinkClr xmlns:ahyp="http://schemas.microsoft.com/office/drawing/2018/hyperlinkcolor" val="tx"/>
                      </a:ext>
                    </a:extLst>
                  </a:hlinkClick>
                </a:rPr>
                <a:t>Documentação do </a:t>
              </a:r>
              <a:br>
                <a:rPr lang="pt-BR" sz="1400" dirty="0">
                  <a:solidFill>
                    <a:srgbClr val="FFFFFF"/>
                  </a:solidFill>
                  <a:latin typeface="+mj-lt"/>
                  <a:hlinkClick r:id="rId22">
                    <a:extLst>
                      <a:ext uri="{A12FA001-AC4F-418D-AE19-62706E023703}">
                        <ahyp:hlinkClr xmlns:ahyp="http://schemas.microsoft.com/office/drawing/2018/hyperlinkcolor" val="tx"/>
                      </a:ext>
                    </a:extLst>
                  </a:hlinkClick>
                </a:rPr>
              </a:br>
              <a:r>
                <a:rPr lang="pt-BR" sz="1400" dirty="0">
                  <a:solidFill>
                    <a:srgbClr val="FFFFFF"/>
                  </a:solidFill>
                  <a:latin typeface="+mj-lt"/>
                  <a:hlinkClick r:id="rId22">
                    <a:extLst>
                      <a:ext uri="{A12FA001-AC4F-418D-AE19-62706E023703}">
                        <ahyp:hlinkClr xmlns:ahyp="http://schemas.microsoft.com/office/drawing/2018/hyperlinkcolor" val="tx"/>
                      </a:ext>
                    </a:extLst>
                  </a:hlinkClick>
                </a:rPr>
                <a:t>Experience Manager</a:t>
              </a: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a:latin typeface="+mj-lt"/>
              </a:rPr>
              <a:t>Adobe Campaign: </a:t>
            </a:r>
            <a:r>
              <a:rPr lang="pt-BR">
                <a:solidFill>
                  <a:schemeClr val="tx1"/>
                </a:solidFill>
                <a:latin typeface="+mj-lt"/>
              </a:rPr>
              <a:t>Ferramenta de gerenciamento de campanha em vários canais que ajuda você a melhorar e personalizar as campanhas em todas as suas mídias.</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pt-BR" sz="1600" dirty="0">
                    <a:solidFill>
                      <a:srgbClr val="FFFFFF"/>
                    </a:solidFill>
                    <a:latin typeface="Adobe Clean ExtraBold"/>
                  </a:rPr>
                  <a:t>Simplifique o gerenciamento </a:t>
                </a:r>
                <a:br>
                  <a:rPr lang="pt-BR" sz="1600" dirty="0">
                    <a:solidFill>
                      <a:srgbClr val="FFFFFF"/>
                    </a:solidFill>
                    <a:latin typeface="Adobe Clean ExtraBold"/>
                  </a:rPr>
                </a:br>
                <a:r>
                  <a:rPr lang="pt-BR" sz="1600" dirty="0">
                    <a:solidFill>
                      <a:srgbClr val="FFFFFF"/>
                    </a:solidFill>
                    <a:latin typeface="Adobe Clean ExtraBold"/>
                  </a:rPr>
                  <a:t>de campanhas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19740" y="2600219"/>
              <a:ext cx="3520796" cy="523220"/>
            </a:xfrm>
            <a:prstGeom prst="rect">
              <a:avLst/>
            </a:prstGeom>
            <a:noFill/>
          </p:spPr>
          <p:txBody>
            <a:bodyPr wrap="square">
              <a:spAutoFit/>
            </a:bodyPr>
            <a:lstStyle/>
            <a:p>
              <a:pPr algn="ctr"/>
              <a:r>
                <a:rPr lang="pt-BR" sz="1400" dirty="0"/>
                <a:t>Gerencie os dados e monitore o desempenho das campanhas em um só lugar.</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Seja mais engajador</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pt-BR" sz="1400" dirty="0"/>
                <a:t>Use mensagens personalizadas, contextuais </a:t>
              </a:r>
              <a:br>
                <a:rPr lang="pt-BR" sz="1400" dirty="0"/>
              </a:br>
              <a:r>
                <a:rPr lang="pt-BR" sz="1400" dirty="0"/>
                <a:t>e em tempo real para oferecer uma experiência atraente ao cliente.</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Automatize</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pt-BR" sz="1400" dirty="0"/>
                <a:t>Use a automação de marketing para aumentar a produtividade da campanha </a:t>
              </a:r>
              <a:br>
                <a:rPr lang="pt-BR" sz="1400" dirty="0"/>
              </a:br>
              <a:r>
                <a:rPr lang="pt-BR" sz="1400" dirty="0"/>
                <a:t>e reduzir o tempo de colocação no mercado.</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400"/>
                </a:lnSpc>
              </a:pPr>
              <a:r>
                <a:rPr lang="pt-BR" sz="1400" dirty="0">
                  <a:solidFill>
                    <a:schemeClr val="bg1"/>
                  </a:solidFill>
                  <a:latin typeface="+mj-lt"/>
                  <a:hlinkClick r:id="rId2">
                    <a:extLst>
                      <a:ext uri="{A12FA001-AC4F-418D-AE19-62706E023703}">
                        <ahyp:hlinkClr xmlns:ahyp="http://schemas.microsoft.com/office/drawing/2018/hyperlinkcolor" val="tx"/>
                      </a:ext>
                    </a:extLst>
                  </a:hlinkClick>
                </a:rPr>
                <a:t>Guia de implementação </a:t>
              </a:r>
              <a:br>
                <a:rPr lang="pt-BR" sz="1400" dirty="0">
                  <a:solidFill>
                    <a:schemeClr val="bg1"/>
                  </a:solidFill>
                  <a:latin typeface="+mj-lt"/>
                  <a:hlinkClick r:id="rId2">
                    <a:extLst>
                      <a:ext uri="{A12FA001-AC4F-418D-AE19-62706E023703}">
                        <ahyp:hlinkClr xmlns:ahyp="http://schemas.microsoft.com/office/drawing/2018/hyperlinkcolor" val="tx"/>
                      </a:ext>
                    </a:extLst>
                  </a:hlinkClick>
                </a:rPr>
              </a:br>
              <a:r>
                <a:rPr lang="pt-BR" sz="1400" dirty="0">
                  <a:solidFill>
                    <a:schemeClr val="bg1"/>
                  </a:solidFill>
                  <a:latin typeface="+mj-lt"/>
                  <a:hlinkClick r:id="rId2">
                    <a:extLst>
                      <a:ext uri="{A12FA001-AC4F-418D-AE19-62706E023703}">
                        <ahyp:hlinkClr xmlns:ahyp="http://schemas.microsoft.com/office/drawing/2018/hyperlinkcolor" val="tx"/>
                      </a:ext>
                    </a:extLst>
                  </a:hlinkClick>
                </a:rPr>
                <a:t>do </a:t>
              </a:r>
              <a:r>
                <a:rPr lang="pt-BR" sz="1400" dirty="0" err="1">
                  <a:solidFill>
                    <a:schemeClr val="bg1"/>
                  </a:solidFill>
                  <a:latin typeface="+mj-lt"/>
                  <a:hlinkClick r:id="rId2">
                    <a:extLst>
                      <a:ext uri="{A12FA001-AC4F-418D-AE19-62706E023703}">
                        <ahyp:hlinkClr xmlns:ahyp="http://schemas.microsoft.com/office/drawing/2018/hyperlinkcolor" val="tx"/>
                      </a:ext>
                    </a:extLst>
                  </a:hlinkClick>
                </a:rPr>
                <a:t>Campaign</a:t>
              </a:r>
              <a:r>
                <a:rPr lang="pt-BR" sz="1400" dirty="0">
                  <a:solidFill>
                    <a:schemeClr val="bg1"/>
                  </a:solidFill>
                  <a:latin typeface="+mj-lt"/>
                  <a:hlinkClick r:id="rId2">
                    <a:extLst>
                      <a:ext uri="{A12FA001-AC4F-418D-AE19-62706E023703}">
                        <ahyp:hlinkClr xmlns:ahyp="http://schemas.microsoft.com/office/drawing/2018/hyperlinkcolor" val="tx"/>
                      </a:ext>
                    </a:extLst>
                  </a:hlinkClick>
                </a:rPr>
                <a:t> Classic</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pt-BR" sz="1400">
                  <a:solidFill>
                    <a:schemeClr val="bg1"/>
                  </a:solidFill>
                  <a:latin typeface="+mj-lt"/>
                  <a:hlinkClick r:id="rId3">
                    <a:extLst>
                      <a:ext uri="{A12FA001-AC4F-418D-AE19-62706E023703}">
                        <ahyp:hlinkClr xmlns:ahyp="http://schemas.microsoft.com/office/drawing/2018/hyperlinkcolor" val="tx"/>
                      </a:ext>
                    </a:extLst>
                  </a:hlinkClick>
                </a:rPr>
                <a:t>Comunidade do Campaign Classic</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ts val="1400"/>
                </a:lnSpc>
                <a:spcBef>
                  <a:spcPct val="0"/>
                </a:spcBef>
                <a:spcAft>
                  <a:spcPct val="35000"/>
                </a:spcAft>
              </a:pPr>
              <a:r>
                <a:rPr lang="pt-BR" sz="1400" dirty="0">
                  <a:solidFill>
                    <a:schemeClr val="bg1"/>
                  </a:solidFill>
                  <a:latin typeface="+mj-lt"/>
                  <a:hlinkClick r:id="rId4">
                    <a:extLst>
                      <a:ext uri="{A12FA001-AC4F-418D-AE19-62706E023703}">
                        <ahyp:hlinkClr xmlns:ahyp="http://schemas.microsoft.com/office/drawing/2018/hyperlinkcolor" val="tx"/>
                      </a:ext>
                    </a:extLst>
                  </a:hlinkClick>
                </a:rPr>
                <a:t>Aprendizagem e suporte </a:t>
              </a:r>
              <a:br>
                <a:rPr lang="pt-BR" sz="1400" dirty="0">
                  <a:solidFill>
                    <a:schemeClr val="bg1"/>
                  </a:solidFill>
                  <a:latin typeface="+mj-lt"/>
                  <a:hlinkClick r:id="rId4">
                    <a:extLst>
                      <a:ext uri="{A12FA001-AC4F-418D-AE19-62706E023703}">
                        <ahyp:hlinkClr xmlns:ahyp="http://schemas.microsoft.com/office/drawing/2018/hyperlinkcolor" val="tx"/>
                      </a:ext>
                    </a:extLst>
                  </a:hlinkClick>
                </a:rPr>
              </a:br>
              <a:r>
                <a:rPr lang="pt-BR" sz="1400" dirty="0">
                  <a:solidFill>
                    <a:schemeClr val="bg1"/>
                  </a:solidFill>
                  <a:latin typeface="+mj-lt"/>
                  <a:hlinkClick r:id="rId4">
                    <a:extLst>
                      <a:ext uri="{A12FA001-AC4F-418D-AE19-62706E023703}">
                        <ahyp:hlinkClr xmlns:ahyp="http://schemas.microsoft.com/office/drawing/2018/hyperlinkcolor" val="tx"/>
                      </a:ext>
                    </a:extLst>
                  </a:hlinkClick>
                </a:rPr>
                <a:t>do </a:t>
              </a:r>
              <a:r>
                <a:rPr lang="pt-BR" sz="1400" dirty="0" err="1">
                  <a:solidFill>
                    <a:schemeClr val="bg1"/>
                  </a:solidFill>
                  <a:latin typeface="+mj-lt"/>
                  <a:hlinkClick r:id="rId4">
                    <a:extLst>
                      <a:ext uri="{A12FA001-AC4F-418D-AE19-62706E023703}">
                        <ahyp:hlinkClr xmlns:ahyp="http://schemas.microsoft.com/office/drawing/2018/hyperlinkcolor" val="tx"/>
                      </a:ext>
                    </a:extLst>
                  </a:hlinkClick>
                </a:rPr>
                <a:t>Campaign</a:t>
              </a:r>
              <a:r>
                <a:rPr lang="pt-BR" sz="1400" dirty="0">
                  <a:solidFill>
                    <a:schemeClr val="bg1"/>
                  </a:solidFill>
                  <a:latin typeface="+mj-lt"/>
                  <a:hlinkClick r:id="rId4">
                    <a:extLst>
                      <a:ext uri="{A12FA001-AC4F-418D-AE19-62706E023703}">
                        <ahyp:hlinkClr xmlns:ahyp="http://schemas.microsoft.com/office/drawing/2018/hyperlinkcolor" val="tx"/>
                      </a:ext>
                    </a:extLst>
                  </a:hlinkClick>
                </a:rPr>
                <a:t> Classic</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ts val="1400"/>
                </a:lnSpc>
                <a:spcBef>
                  <a:spcPct val="0"/>
                </a:spcBef>
                <a:spcAft>
                  <a:spcPct val="35000"/>
                </a:spcAft>
              </a:pPr>
              <a:r>
                <a:rPr lang="pt-BR" sz="1400" dirty="0">
                  <a:solidFill>
                    <a:schemeClr val="bg1"/>
                  </a:solidFill>
                  <a:latin typeface="+mj-lt"/>
                  <a:hlinkClick r:id="rId5">
                    <a:extLst>
                      <a:ext uri="{A12FA001-AC4F-418D-AE19-62706E023703}">
                        <ahyp:hlinkClr xmlns:ahyp="http://schemas.microsoft.com/office/drawing/2018/hyperlinkcolor" val="tx"/>
                      </a:ext>
                    </a:extLst>
                  </a:hlinkClick>
                </a:rPr>
                <a:t>Guia de implementação </a:t>
              </a:r>
              <a:br>
                <a:rPr lang="pt-BR" sz="1400" dirty="0">
                  <a:solidFill>
                    <a:schemeClr val="bg1"/>
                  </a:solidFill>
                  <a:latin typeface="+mj-lt"/>
                  <a:hlinkClick r:id="rId5">
                    <a:extLst>
                      <a:ext uri="{A12FA001-AC4F-418D-AE19-62706E023703}">
                        <ahyp:hlinkClr xmlns:ahyp="http://schemas.microsoft.com/office/drawing/2018/hyperlinkcolor" val="tx"/>
                      </a:ext>
                    </a:extLst>
                  </a:hlinkClick>
                </a:rPr>
              </a:br>
              <a:r>
                <a:rPr lang="pt-BR" sz="1400" dirty="0">
                  <a:solidFill>
                    <a:schemeClr val="bg1"/>
                  </a:solidFill>
                  <a:latin typeface="+mj-lt"/>
                  <a:hlinkClick r:id="rId5">
                    <a:extLst>
                      <a:ext uri="{A12FA001-AC4F-418D-AE19-62706E023703}">
                        <ahyp:hlinkClr xmlns:ahyp="http://schemas.microsoft.com/office/drawing/2018/hyperlinkcolor" val="tx"/>
                      </a:ext>
                    </a:extLst>
                  </a:hlinkClick>
                </a:rPr>
                <a:t>do </a:t>
              </a:r>
              <a:r>
                <a:rPr lang="pt-BR" sz="1400" dirty="0" err="1">
                  <a:solidFill>
                    <a:schemeClr val="bg1"/>
                  </a:solidFill>
                  <a:latin typeface="+mj-lt"/>
                  <a:hlinkClick r:id="rId5">
                    <a:extLst>
                      <a:ext uri="{A12FA001-AC4F-418D-AE19-62706E023703}">
                        <ahyp:hlinkClr xmlns:ahyp="http://schemas.microsoft.com/office/drawing/2018/hyperlinkcolor" val="tx"/>
                      </a:ext>
                    </a:extLst>
                  </a:hlinkClick>
                </a:rPr>
                <a:t>Campaign</a:t>
              </a:r>
              <a:r>
                <a:rPr lang="pt-BR" sz="1400" dirty="0">
                  <a:solidFill>
                    <a:schemeClr val="bg1"/>
                  </a:solidFill>
                  <a:latin typeface="+mj-lt"/>
                  <a:hlinkClick r:id="rId5">
                    <a:extLst>
                      <a:ext uri="{A12FA001-AC4F-418D-AE19-62706E023703}">
                        <ahyp:hlinkClr xmlns:ahyp="http://schemas.microsoft.com/office/drawing/2018/hyperlinkcolor" val="tx"/>
                      </a:ext>
                    </a:extLst>
                  </a:hlinkClick>
                </a:rPr>
                <a:t> Standard</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pt-BR" sz="1400">
                  <a:solidFill>
                    <a:schemeClr val="bg1"/>
                  </a:solidFill>
                  <a:latin typeface="+mj-lt"/>
                  <a:hlinkClick r:id="rId6">
                    <a:extLst>
                      <a:ext uri="{A12FA001-AC4F-418D-AE19-62706E023703}">
                        <ahyp:hlinkClr xmlns:ahyp="http://schemas.microsoft.com/office/drawing/2018/hyperlinkcolor" val="tx"/>
                      </a:ext>
                    </a:extLst>
                  </a:hlinkClick>
                </a:rPr>
                <a:t>Comunidade do Campaign Standard</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ts val="1400"/>
                </a:lnSpc>
                <a:spcBef>
                  <a:spcPct val="0"/>
                </a:spcBef>
                <a:spcAft>
                  <a:spcPct val="35000"/>
                </a:spcAft>
              </a:pPr>
              <a:r>
                <a:rPr lang="pt-BR" sz="1400" dirty="0">
                  <a:solidFill>
                    <a:schemeClr val="bg1"/>
                  </a:solidFill>
                  <a:latin typeface="+mj-lt"/>
                  <a:hlinkClick r:id="rId7">
                    <a:extLst>
                      <a:ext uri="{A12FA001-AC4F-418D-AE19-62706E023703}">
                        <ahyp:hlinkClr xmlns:ahyp="http://schemas.microsoft.com/office/drawing/2018/hyperlinkcolor" val="tx"/>
                      </a:ext>
                    </a:extLst>
                  </a:hlinkClick>
                </a:rPr>
                <a:t>Aprendizagem e suporte </a:t>
              </a:r>
              <a:br>
                <a:rPr lang="pt-BR" sz="1400" dirty="0">
                  <a:solidFill>
                    <a:schemeClr val="bg1"/>
                  </a:solidFill>
                  <a:latin typeface="+mj-lt"/>
                  <a:hlinkClick r:id="rId7">
                    <a:extLst>
                      <a:ext uri="{A12FA001-AC4F-418D-AE19-62706E023703}">
                        <ahyp:hlinkClr xmlns:ahyp="http://schemas.microsoft.com/office/drawing/2018/hyperlinkcolor" val="tx"/>
                      </a:ext>
                    </a:extLst>
                  </a:hlinkClick>
                </a:rPr>
              </a:br>
              <a:r>
                <a:rPr lang="pt-BR" sz="1400" dirty="0">
                  <a:solidFill>
                    <a:schemeClr val="bg1"/>
                  </a:solidFill>
                  <a:latin typeface="+mj-lt"/>
                  <a:hlinkClick r:id="rId7">
                    <a:extLst>
                      <a:ext uri="{A12FA001-AC4F-418D-AE19-62706E023703}">
                        <ahyp:hlinkClr xmlns:ahyp="http://schemas.microsoft.com/office/drawing/2018/hyperlinkcolor" val="tx"/>
                      </a:ext>
                    </a:extLst>
                  </a:hlinkClick>
                </a:rPr>
                <a:t>do </a:t>
              </a:r>
              <a:r>
                <a:rPr lang="pt-BR" sz="1400" dirty="0" err="1">
                  <a:solidFill>
                    <a:schemeClr val="bg1"/>
                  </a:solidFill>
                  <a:latin typeface="+mj-lt"/>
                  <a:hlinkClick r:id="rId7">
                    <a:extLst>
                      <a:ext uri="{A12FA001-AC4F-418D-AE19-62706E023703}">
                        <ahyp:hlinkClr xmlns:ahyp="http://schemas.microsoft.com/office/drawing/2018/hyperlinkcolor" val="tx"/>
                      </a:ext>
                    </a:extLst>
                  </a:hlinkClick>
                </a:rPr>
                <a:t>Campaign</a:t>
              </a:r>
              <a:r>
                <a:rPr lang="pt-BR" sz="1400" dirty="0">
                  <a:solidFill>
                    <a:schemeClr val="bg1"/>
                  </a:solidFill>
                  <a:latin typeface="+mj-lt"/>
                  <a:hlinkClick r:id="rId7">
                    <a:extLst>
                      <a:ext uri="{A12FA001-AC4F-418D-AE19-62706E023703}">
                        <ahyp:hlinkClr xmlns:ahyp="http://schemas.microsoft.com/office/drawing/2018/hyperlinkcolor" val="tx"/>
                      </a:ext>
                    </a:extLst>
                  </a:hlinkClick>
                </a:rPr>
                <a:t> Standard</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pt-BR" sz="1400">
                  <a:solidFill>
                    <a:schemeClr val="bg1"/>
                  </a:solidFill>
                  <a:latin typeface="+mj-lt"/>
                  <a:hlinkClick r:id="rId8">
                    <a:extLst>
                      <a:ext uri="{A12FA001-AC4F-418D-AE19-62706E023703}">
                        <ahyp:hlinkClr xmlns:ahyp="http://schemas.microsoft.com/office/drawing/2018/hyperlinkcolor" val="tx"/>
                      </a:ext>
                    </a:extLst>
                  </a:hlinkClick>
                </a:rPr>
                <a:t>Campaign Exchange</a:t>
              </a: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288846"/>
            <a:ext cx="11512930" cy="646189"/>
          </a:xfrm>
        </p:spPr>
        <p:txBody>
          <a:bodyPr/>
          <a:lstStyle/>
          <a:p>
            <a:r>
              <a:rPr lang="pt-BR" sz="2600" dirty="0">
                <a:latin typeface="+mj-lt"/>
              </a:rPr>
              <a:t>Adobe Experience Platform: </a:t>
            </a:r>
            <a:r>
              <a:rPr lang="pt-BR" sz="2600" b="0" i="0" dirty="0">
                <a:solidFill>
                  <a:srgbClr val="000000"/>
                </a:solidFill>
                <a:latin typeface="+mj-lt"/>
              </a:rPr>
              <a:t>A plataforma permite que as organizações centralizem e padronizem os dados e o conteúdo do cliente de qualquer </a:t>
            </a:r>
            <a:br>
              <a:rPr lang="pt-BR" sz="2600" b="0" i="0" dirty="0">
                <a:solidFill>
                  <a:srgbClr val="000000"/>
                </a:solidFill>
                <a:latin typeface="+mj-lt"/>
              </a:rPr>
            </a:br>
            <a:r>
              <a:rPr lang="pt-BR" sz="2600" b="0" i="0" dirty="0">
                <a:solidFill>
                  <a:srgbClr val="000000"/>
                </a:solidFill>
                <a:latin typeface="+mj-lt"/>
              </a:rPr>
              <a:t>sistema e apliquem a ciência de dados e o aprendizado de máquina </a:t>
            </a:r>
            <a:br>
              <a:rPr lang="pt-BR" sz="2600" b="0" i="0" dirty="0">
                <a:solidFill>
                  <a:srgbClr val="000000"/>
                </a:solidFill>
                <a:latin typeface="+mj-lt"/>
              </a:rPr>
            </a:br>
            <a:r>
              <a:rPr lang="pt-BR" sz="2600" b="0" i="0" dirty="0">
                <a:solidFill>
                  <a:srgbClr val="000000"/>
                </a:solidFill>
                <a:latin typeface="+mj-lt"/>
              </a:rPr>
              <a:t>para melhorar bastante o design e a entrega de experiências relevantes </a:t>
            </a:r>
            <a:br>
              <a:rPr lang="pt-BR" sz="2600" b="0" i="0" dirty="0">
                <a:solidFill>
                  <a:srgbClr val="000000"/>
                </a:solidFill>
                <a:latin typeface="+mj-lt"/>
              </a:rPr>
            </a:br>
            <a:r>
              <a:rPr lang="pt-BR" sz="2600" b="0" i="0" dirty="0">
                <a:solidFill>
                  <a:srgbClr val="000000"/>
                </a:solidFill>
                <a:latin typeface="+mj-lt"/>
              </a:rPr>
              <a:t>e personalizadas para o cliente.</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pt-BR" sz="1400" b="0" i="0">
                  <a:solidFill>
                    <a:srgbClr val="000000"/>
                  </a:solidFill>
                  <a:latin typeface="adobe-clean-ux"/>
                </a:rPr>
                <a:t>A solução de próxima geração da Adobe para análises entre canais, com base na Adobe Experience Platform</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pt-BR" sz="1400"/>
                <a:t>Como usuário empresarial, aprenda a combinar atividades de evento, orquestração e ação para construir uma jornada</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pt-BR" sz="1400"/>
                <a:t>Obtenha uma visão única de seu cliente combinando dados de toda a empresa</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2">
                    <a:extLst>
                      <a:ext uri="{A12FA001-AC4F-418D-AE19-62706E023703}">
                        <ahyp:hlinkClr xmlns:ahyp="http://schemas.microsoft.com/office/drawing/2018/hyperlinkcolor" val="tx"/>
                      </a:ext>
                    </a:extLst>
                  </a:hlinkClick>
                </a:rPr>
                <a:t>Guia de implementação</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pt-BR" sz="1400" u="sng" dirty="0">
                  <a:ln>
                    <a:noFill/>
                  </a:ln>
                  <a:solidFill>
                    <a:schemeClr val="bg1"/>
                  </a:solidFill>
                  <a:latin typeface="+mj-lt"/>
                  <a:hlinkClick r:id="rId3">
                    <a:extLst>
                      <a:ext uri="{A12FA001-AC4F-418D-AE19-62706E023703}">
                        <ahyp:hlinkClr xmlns:ahyp="http://schemas.microsoft.com/office/drawing/2018/hyperlinkcolor" val="tx"/>
                      </a:ext>
                    </a:extLst>
                  </a:hlinkClick>
                </a:rPr>
                <a:t>Comunidade da </a:t>
              </a:r>
              <a:br>
                <a:rPr lang="pt-BR" sz="1400" u="sng" dirty="0">
                  <a:ln>
                    <a:noFill/>
                  </a:ln>
                  <a:solidFill>
                    <a:schemeClr val="bg1"/>
                  </a:solidFill>
                  <a:latin typeface="+mj-lt"/>
                  <a:hlinkClick r:id="rId3">
                    <a:extLst>
                      <a:ext uri="{A12FA001-AC4F-418D-AE19-62706E023703}">
                        <ahyp:hlinkClr xmlns:ahyp="http://schemas.microsoft.com/office/drawing/2018/hyperlinkcolor" val="tx"/>
                      </a:ext>
                    </a:extLst>
                  </a:hlinkClick>
                </a:rPr>
              </a:br>
              <a:r>
                <a:rPr lang="pt-BR" sz="1400" u="sng" dirty="0">
                  <a:ln>
                    <a:noFill/>
                  </a:ln>
                  <a:solidFill>
                    <a:schemeClr val="bg1"/>
                  </a:solidFill>
                  <a:latin typeface="+mj-lt"/>
                  <a:hlinkClick r:id="rId3">
                    <a:extLst>
                      <a:ext uri="{A12FA001-AC4F-418D-AE19-62706E023703}">
                        <ahyp:hlinkClr xmlns:ahyp="http://schemas.microsoft.com/office/drawing/2018/hyperlinkcolor" val="tx"/>
                      </a:ext>
                    </a:extLst>
                  </a:hlinkClick>
                </a:rPr>
                <a:t>Experience Platform</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rgbClr val="FFFFFF"/>
                  </a:solidFill>
                  <a:latin typeface="+mj-lt"/>
                  <a:hlinkClick r:id="rId4">
                    <a:extLst>
                      <a:ext uri="{A12FA001-AC4F-418D-AE19-62706E023703}">
                        <ahyp:hlinkClr xmlns:ahyp="http://schemas.microsoft.com/office/drawing/2018/hyperlinkcolor" val="tx"/>
                      </a:ext>
                    </a:extLst>
                  </a:hlinkClick>
                </a:rPr>
                <a:t>Aprendizagem e suporte</a:t>
              </a: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pt-BR" sz="1400" u="sng">
                  <a:ln>
                    <a:noFill/>
                  </a:ln>
                  <a:solidFill>
                    <a:schemeClr val="bg1"/>
                  </a:solidFill>
                  <a:latin typeface="+mj-lt"/>
                  <a:hlinkClick r:id="rId11">
                    <a:extLst>
                      <a:ext uri="{A12FA001-AC4F-418D-AE19-62706E023703}">
                        <ahyp:hlinkClr xmlns:ahyp="http://schemas.microsoft.com/office/drawing/2018/hyperlinkcolor" val="tx"/>
                      </a:ext>
                    </a:extLst>
                  </a:hlinkClick>
                </a:rPr>
                <a:t>Experience Platform Exchange</a:t>
              </a: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pt-BR"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Documentação da</a:t>
              </a:r>
              <a:br>
                <a:rPr lang="pt-BR" sz="1400" u="sng" dirty="0">
                  <a:ln>
                    <a:noFill/>
                  </a:ln>
                  <a:solidFill>
                    <a:schemeClr val="bg1"/>
                  </a:solidFill>
                  <a:latin typeface="+mj-lt"/>
                  <a:hlinkClick r:id="rId2">
                    <a:extLst>
                      <a:ext uri="{A12FA001-AC4F-418D-AE19-62706E023703}">
                        <ahyp:hlinkClr xmlns:ahyp="http://schemas.microsoft.com/office/drawing/2018/hyperlinkcolor" val="tx"/>
                      </a:ext>
                    </a:extLst>
                  </a:hlinkClick>
                </a:rPr>
              </a:br>
              <a:r>
                <a:rPr lang="pt-BR" sz="1400" u="sng" dirty="0">
                  <a:ln>
                    <a:noFill/>
                  </a:ln>
                  <a:solidFill>
                    <a:schemeClr val="bg1"/>
                  </a:solidFill>
                  <a:latin typeface="+mj-lt"/>
                  <a:hlinkClick r:id="rId2">
                    <a:extLst>
                      <a:ext uri="{A12FA001-AC4F-418D-AE19-62706E023703}">
                        <ahyp:hlinkClr xmlns:ahyp="http://schemas.microsoft.com/office/drawing/2018/hyperlinkcolor" val="tx"/>
                      </a:ext>
                    </a:extLst>
                  </a:hlinkClick>
                </a:rPr>
                <a:t>Experience Platform</a:t>
              </a: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pt-BR" sz="1400" u="sng">
                  <a:solidFill>
                    <a:schemeClr val="bg1"/>
                  </a:solidFill>
                  <a:latin typeface="+mj-lt"/>
                  <a:hlinkClick r:id="rId12">
                    <a:extLst>
                      <a:ext uri="{A12FA001-AC4F-418D-AE19-62706E023703}">
                        <ahyp:hlinkClr xmlns:ahyp="http://schemas.microsoft.com/office/drawing/2018/hyperlinkcolor" val="tx"/>
                      </a:ext>
                    </a:extLst>
                  </a:hlinkClick>
                </a:rPr>
                <a:t>Criar caso de suporte</a:t>
              </a: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dirty="0">
                <a:latin typeface="+mj-lt"/>
              </a:rPr>
              <a:t>Adobe </a:t>
            </a:r>
            <a:r>
              <a:rPr lang="pt-BR" dirty="0" err="1">
                <a:latin typeface="+mj-lt"/>
              </a:rPr>
              <a:t>Primetime</a:t>
            </a:r>
            <a:r>
              <a:rPr lang="pt-BR" dirty="0">
                <a:latin typeface="+mj-lt"/>
              </a:rPr>
              <a:t>: </a:t>
            </a:r>
            <a:r>
              <a:rPr lang="pt-BR" dirty="0">
                <a:solidFill>
                  <a:schemeClr val="tx1"/>
                </a:solidFill>
                <a:latin typeface="+mj-lt"/>
              </a:rPr>
              <a:t>Plataforma de TV </a:t>
            </a:r>
            <a:r>
              <a:rPr lang="pt-BR" dirty="0" err="1">
                <a:solidFill>
                  <a:schemeClr val="tx1"/>
                </a:solidFill>
                <a:latin typeface="+mj-lt"/>
              </a:rPr>
              <a:t>multitela</a:t>
            </a:r>
            <a:r>
              <a:rPr lang="pt-BR" dirty="0">
                <a:solidFill>
                  <a:schemeClr val="tx1"/>
                </a:solidFill>
                <a:latin typeface="+mj-lt"/>
              </a:rPr>
              <a:t> que ajuda emissoras, </a:t>
            </a:r>
            <a:br>
              <a:rPr lang="pt-BR" dirty="0">
                <a:solidFill>
                  <a:schemeClr val="tx1"/>
                </a:solidFill>
                <a:latin typeface="+mj-lt"/>
              </a:rPr>
            </a:br>
            <a:r>
              <a:rPr lang="pt-BR" dirty="0">
                <a:solidFill>
                  <a:schemeClr val="tx1"/>
                </a:solidFill>
                <a:latin typeface="+mj-lt"/>
              </a:rPr>
              <a:t>redes a cabo e provedores de serviços a criar e monetizar experiências envolventes e personalizadas de TV e cinema.</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pt-BR" sz="1600" dirty="0">
                    <a:solidFill>
                      <a:srgbClr val="FFFFFF"/>
                    </a:solidFill>
                    <a:latin typeface="Adobe Clean ExtraBold"/>
                  </a:rPr>
                  <a:t>Disponibilize programas </a:t>
                </a:r>
                <a:br>
                  <a:rPr lang="pt-BR" sz="1600" dirty="0">
                    <a:solidFill>
                      <a:srgbClr val="FFFFFF"/>
                    </a:solidFill>
                    <a:latin typeface="Adobe Clean ExtraBold"/>
                  </a:rPr>
                </a:br>
                <a:r>
                  <a:rPr lang="pt-BR" sz="1600" dirty="0">
                    <a:solidFill>
                      <a:srgbClr val="FFFFFF"/>
                    </a:solidFill>
                    <a:latin typeface="Adobe Clean ExtraBold"/>
                  </a:rPr>
                  <a:t>de TV em qualquer lugar</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pt-BR" sz="1400"/>
                <a:t>Ofereça aos espectadores o conteúdo de TV e filmes que eles desejam em qualquer lugar, em 3,4 bilhões de dispositivos.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Crie fluxos de trabalho flexíveis</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pt-BR" sz="1400" dirty="0"/>
                <a:t>Adicione recursos modulares aos seus fluxos de trabalho de transmissão e distribuição existentes, incluindo VOD, TV ao vivo </a:t>
              </a:r>
              <a:br>
                <a:rPr lang="pt-BR" sz="1400" dirty="0"/>
              </a:br>
              <a:r>
                <a:rPr lang="pt-BR" sz="1400" dirty="0"/>
                <a:t>e linear.</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Oferecer insights e resultados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pt-BR" sz="1400" dirty="0"/>
                <a:t>Os insights das integrações da Adobe Marketing Cloud permitem que os vendedores de mídia otimizem a campanha e a entrega de anúncios em tempo real.</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pt-BR" sz="1400">
                  <a:solidFill>
                    <a:srgbClr val="FFFFFF"/>
                  </a:solidFill>
                  <a:latin typeface="+mj-lt"/>
                  <a:hlinkClick r:id="rId2">
                    <a:extLst>
                      <a:ext uri="{A12FA001-AC4F-418D-AE19-62706E023703}">
                        <ahyp:hlinkClr xmlns:ahyp="http://schemas.microsoft.com/office/drawing/2018/hyperlinkcolor" val="tx"/>
                      </a:ext>
                    </a:extLst>
                  </a:hlinkClick>
                </a:rPr>
                <a:t>Documentação do Primetime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pt-BR" sz="1400">
                  <a:solidFill>
                    <a:srgbClr val="FFFFFF"/>
                  </a:solidFill>
                  <a:latin typeface="+mj-lt"/>
                  <a:hlinkClick r:id="rId3">
                    <a:extLst>
                      <a:ext uri="{A12FA001-AC4F-418D-AE19-62706E023703}">
                        <ahyp:hlinkClr xmlns:ahyp="http://schemas.microsoft.com/office/drawing/2018/hyperlinkcolor" val="tx"/>
                      </a:ext>
                    </a:extLst>
                  </a:hlinkClick>
                </a:rPr>
                <a:t>Aprendizagem e suporte</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dirty="0">
                <a:latin typeface="+mj-lt"/>
              </a:rPr>
              <a:t>Adobe </a:t>
            </a:r>
            <a:r>
              <a:rPr lang="pt-BR" dirty="0" err="1">
                <a:latin typeface="+mj-lt"/>
              </a:rPr>
              <a:t>Marketo</a:t>
            </a:r>
            <a:r>
              <a:rPr lang="pt-BR" dirty="0">
                <a:latin typeface="+mj-lt"/>
              </a:rPr>
              <a:t> </a:t>
            </a:r>
            <a:r>
              <a:rPr lang="pt-BR" dirty="0" err="1">
                <a:latin typeface="+mj-lt"/>
              </a:rPr>
              <a:t>Engage</a:t>
            </a:r>
            <a:r>
              <a:rPr lang="pt-BR" dirty="0">
                <a:latin typeface="+mj-lt"/>
              </a:rPr>
              <a:t>: </a:t>
            </a:r>
            <a:r>
              <a:rPr lang="pt-BR" dirty="0">
                <a:solidFill>
                  <a:schemeClr val="tx1"/>
                </a:solidFill>
                <a:latin typeface="+mj-lt"/>
              </a:rPr>
              <a:t>Mantenha os clientes engajados em cada etapa </a:t>
            </a:r>
            <a:br>
              <a:rPr lang="pt-BR" dirty="0">
                <a:solidFill>
                  <a:schemeClr val="tx1"/>
                </a:solidFill>
                <a:latin typeface="+mj-lt"/>
              </a:rPr>
            </a:br>
            <a:r>
              <a:rPr lang="pt-BR" dirty="0">
                <a:solidFill>
                  <a:schemeClr val="tx1"/>
                </a:solidFill>
                <a:latin typeface="+mj-lt"/>
              </a:rPr>
              <a:t>do caminho, transformando radicalmente a gestão da experiência do cliente com o </a:t>
            </a:r>
            <a:r>
              <a:rPr lang="pt-BR" dirty="0" err="1">
                <a:solidFill>
                  <a:schemeClr val="tx1"/>
                </a:solidFill>
                <a:latin typeface="+mj-lt"/>
              </a:rPr>
              <a:t>Marketo</a:t>
            </a:r>
            <a:r>
              <a:rPr lang="pt-BR" dirty="0">
                <a:solidFill>
                  <a:schemeClr val="tx1"/>
                </a:solidFill>
                <a:latin typeface="+mj-lt"/>
              </a:rPr>
              <a:t> </a:t>
            </a:r>
            <a:r>
              <a:rPr lang="pt-BR" dirty="0" err="1">
                <a:solidFill>
                  <a:schemeClr val="tx1"/>
                </a:solidFill>
                <a:latin typeface="+mj-lt"/>
              </a:rPr>
              <a:t>Engage</a:t>
            </a:r>
            <a:r>
              <a:rPr lang="pt-BR" dirty="0">
                <a:solidFill>
                  <a:schemeClr val="tx1"/>
                </a:solidFill>
                <a:latin typeface="+mj-lt"/>
              </a:rPr>
              <a:t>.</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406942"/>
            <a:chOff x="340538" y="1413856"/>
            <a:chExt cx="3679201" cy="2406942"/>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40694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pt-BR" sz="1600" dirty="0">
                    <a:solidFill>
                      <a:srgbClr val="FFFFFF"/>
                    </a:solidFill>
                    <a:latin typeface="Adobe Clean ExtraBold"/>
                  </a:rPr>
                  <a:t>Melhore o relacionamento </a:t>
                </a:r>
                <a:br>
                  <a:rPr lang="pt-BR" sz="1600" dirty="0">
                    <a:solidFill>
                      <a:srgbClr val="FFFFFF"/>
                    </a:solidFill>
                    <a:latin typeface="Adobe Clean ExtraBold"/>
                  </a:rPr>
                </a:br>
                <a:r>
                  <a:rPr lang="pt-BR" sz="1600" dirty="0">
                    <a:solidFill>
                      <a:srgbClr val="FFFFFF"/>
                    </a:solidFill>
                    <a:latin typeface="Adobe Clean ExtraBold"/>
                  </a:rPr>
                  <a:t>com o cliente</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44487" y="2600219"/>
              <a:ext cx="3471302" cy="1169551"/>
            </a:xfrm>
            <a:prstGeom prst="rect">
              <a:avLst/>
            </a:prstGeom>
            <a:noFill/>
          </p:spPr>
          <p:txBody>
            <a:bodyPr wrap="square">
              <a:spAutoFit/>
            </a:bodyPr>
            <a:lstStyle/>
            <a:p>
              <a:pPr algn="ctr"/>
              <a:r>
                <a:rPr lang="pt-BR" sz="1400" dirty="0"/>
                <a:t>Retenha e aumente o número de clientes por meio do engajamento com base em dados. Melhore a experiência do cliente. Capacite uma melhor integração e o sucesso de longo prazo do cliente.</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406941"/>
            <a:chOff x="340538" y="1413855"/>
            <a:chExt cx="3679201" cy="2406941"/>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5"/>
              <a:ext cx="3679201" cy="24069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Melhore seu marketing</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pt-BR" sz="1400" dirty="0"/>
                <a:t>Aumente a escala e a eficiência como um profissional. Aproveite a tecnologia para aumentar o alcance, a qualidade e o ROI.</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406940"/>
            <a:chOff x="340538" y="1413856"/>
            <a:chExt cx="3679201" cy="2406940"/>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40694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pt-BR" sz="1600" dirty="0">
                    <a:solidFill>
                      <a:srgbClr val="FFFFFF"/>
                    </a:solidFill>
                    <a:latin typeface="Adobe Clean ExtraBold"/>
                  </a:rPr>
                  <a:t>Marketing com base </a:t>
                </a:r>
                <a:br>
                  <a:rPr lang="pt-BR" sz="1600" dirty="0">
                    <a:solidFill>
                      <a:srgbClr val="FFFFFF"/>
                    </a:solidFill>
                    <a:latin typeface="Adobe Clean ExtraBold"/>
                  </a:rPr>
                </a:br>
                <a:r>
                  <a:rPr lang="pt-BR" sz="1600" dirty="0">
                    <a:solidFill>
                      <a:srgbClr val="FFFFFF"/>
                    </a:solidFill>
                    <a:latin typeface="Adobe Clean ExtraBold"/>
                  </a:rPr>
                  <a:t>em contas principais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44487" y="2600219"/>
              <a:ext cx="3471302" cy="1169551"/>
            </a:xfrm>
            <a:prstGeom prst="rect">
              <a:avLst/>
            </a:prstGeom>
            <a:noFill/>
          </p:spPr>
          <p:txBody>
            <a:bodyPr wrap="square">
              <a:spAutoFit/>
            </a:bodyPr>
            <a:lstStyle/>
            <a:p>
              <a:pPr algn="ctr"/>
              <a:r>
                <a:rPr lang="pt-BR" sz="1400" dirty="0"/>
                <a:t>Adquira, retenha e amplie suas contas de alto valor. Crie listas de contas de destino rapidamente. Meça e otimize o ABM de forma holística. Obtenha uma experiência entre canais perfeita.</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2">
                    <a:extLst>
                      <a:ext uri="{A12FA001-AC4F-418D-AE19-62706E023703}">
                        <ahyp:hlinkClr xmlns:ahyp="http://schemas.microsoft.com/office/drawing/2018/hyperlinkcolor" val="tx"/>
                      </a:ext>
                    </a:extLst>
                  </a:hlinkClick>
                </a:rPr>
                <a:t>Comunidade do Marketo</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3">
                    <a:extLst>
                      <a:ext uri="{A12FA001-AC4F-418D-AE19-62706E023703}">
                        <ahyp:hlinkClr xmlns:ahyp="http://schemas.microsoft.com/office/drawing/2018/hyperlinkcolor" val="tx"/>
                      </a:ext>
                    </a:extLst>
                  </a:hlinkClick>
                </a:rPr>
                <a:t>Documentação do Marketo</a:t>
              </a: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6">
                    <a:extLst>
                      <a:ext uri="{A12FA001-AC4F-418D-AE19-62706E023703}">
                        <ahyp:hlinkClr xmlns:ahyp="http://schemas.microsoft.com/office/drawing/2018/hyperlinkcolor" val="tx"/>
                      </a:ext>
                    </a:extLst>
                  </a:hlinkClick>
                </a:rPr>
                <a:t>Portal de suporte</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7">
                    <a:extLst>
                      <a:ext uri="{A12FA001-AC4F-418D-AE19-62706E023703}">
                        <ahyp:hlinkClr xmlns:ahyp="http://schemas.microsoft.com/office/drawing/2018/hyperlinkcolor" val="tx"/>
                      </a:ext>
                    </a:extLst>
                  </a:hlinkClick>
                </a:rPr>
                <a:t>Knowledge base</a:t>
              </a: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pt-BR"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dirty="0">
                <a:latin typeface="+mj-lt"/>
              </a:rPr>
              <a:t>Adobe </a:t>
            </a:r>
            <a:r>
              <a:rPr lang="pt-BR" dirty="0" err="1">
                <a:latin typeface="+mj-lt"/>
              </a:rPr>
              <a:t>Commerce</a:t>
            </a:r>
            <a:r>
              <a:rPr lang="pt-BR" dirty="0">
                <a:latin typeface="+mj-lt"/>
              </a:rPr>
              <a:t>: </a:t>
            </a:r>
            <a:r>
              <a:rPr lang="pt-BR" dirty="0">
                <a:solidFill>
                  <a:schemeClr val="tx1"/>
                </a:solidFill>
                <a:latin typeface="+mj-lt"/>
              </a:rPr>
              <a:t>Comércio de ponta a ponta que cresce com você, </a:t>
            </a:r>
            <a:br>
              <a:rPr lang="pt-BR" dirty="0">
                <a:solidFill>
                  <a:schemeClr val="tx1"/>
                </a:solidFill>
                <a:latin typeface="+mj-lt"/>
              </a:rPr>
            </a:br>
            <a:r>
              <a:rPr lang="pt-BR" dirty="0">
                <a:solidFill>
                  <a:schemeClr val="tx1"/>
                </a:solidFill>
                <a:latin typeface="+mj-lt"/>
              </a:rPr>
              <a:t>de qualquer tamanho, em qualquer lugar.</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597442"/>
            <a:chOff x="340538" y="1413856"/>
            <a:chExt cx="3679201" cy="2597442"/>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59744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pt-BR" sz="1600" dirty="0">
                    <a:solidFill>
                      <a:srgbClr val="FFFFFF"/>
                    </a:solidFill>
                    <a:latin typeface="Adobe Clean ExtraBold"/>
                  </a:rPr>
                  <a:t>Plataforma única para todas </a:t>
                </a:r>
                <a:br>
                  <a:rPr lang="pt-BR" sz="1600" dirty="0">
                    <a:solidFill>
                      <a:srgbClr val="FFFFFF"/>
                    </a:solidFill>
                    <a:latin typeface="Adobe Clean ExtraBold"/>
                  </a:rPr>
                </a:br>
                <a:r>
                  <a:rPr lang="pt-BR" sz="1600" dirty="0">
                    <a:solidFill>
                      <a:srgbClr val="FFFFFF"/>
                    </a:solidFill>
                    <a:latin typeface="Adobe Clean ExtraBold"/>
                  </a:rPr>
                  <a:t>as suas necessidades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pt-BR" sz="1400" dirty="0"/>
                <a:t>Independentemente de ser um comerciante B2B que vende direto ao consumidor (D2C) ou um comerciante B2C, o Adobe </a:t>
              </a:r>
              <a:r>
                <a:rPr lang="pt-BR" sz="1400" dirty="0" err="1"/>
                <a:t>Commerce</a:t>
              </a:r>
              <a:r>
                <a:rPr lang="pt-BR" sz="1400" dirty="0"/>
                <a:t> permite que você gerencie vários canais de vendas e marcas e expanda para novos países em uma única plataforma.</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597441"/>
            <a:chOff x="340538" y="1413855"/>
            <a:chExt cx="3679201" cy="2597441"/>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5"/>
              <a:ext cx="3679201" cy="25974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Inteligência de IA líder do setor</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pt-BR" sz="1400" dirty="0"/>
                <a:t>O comércio inteligente, com tecnologia Adobe Sensei AI, fornece análise de dados acionável e automatiza fluxos de trabalho </a:t>
              </a:r>
              <a:br>
                <a:rPr lang="pt-BR" sz="1400" dirty="0"/>
              </a:br>
              <a:r>
                <a:rPr lang="pt-BR" sz="1400" dirty="0"/>
                <a:t>de </a:t>
              </a:r>
              <a:r>
                <a:rPr lang="pt-BR" sz="1400" dirty="0" err="1"/>
                <a:t>back-end</a:t>
              </a:r>
              <a:endParaRPr lang="pt-BR" sz="1400" dirty="0"/>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44625" y="1814081"/>
            <a:ext cx="3679201" cy="2495980"/>
            <a:chOff x="304324" y="1515316"/>
            <a:chExt cx="3679201" cy="2495980"/>
          </a:xfrm>
        </p:grpSpPr>
        <p:sp>
          <p:nvSpPr>
            <p:cNvPr id="111" name="Rectangle 110">
              <a:extLst>
                <a:ext uri="{FF2B5EF4-FFF2-40B4-BE49-F238E27FC236}">
                  <a16:creationId xmlns:a16="http://schemas.microsoft.com/office/drawing/2014/main" id="{99C97480-2C85-4802-AEFB-81CC556DC015}"/>
                </a:ext>
              </a:extLst>
            </p:cNvPr>
            <p:cNvSpPr/>
            <p:nvPr/>
          </p:nvSpPr>
          <p:spPr>
            <a:xfrm>
              <a:off x="304324" y="1740392"/>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lnSpc>
                    <a:spcPts val="1600"/>
                  </a:lnSpc>
                </a:pPr>
                <a:r>
                  <a:rPr lang="pt-BR" sz="1600" dirty="0">
                    <a:solidFill>
                      <a:srgbClr val="FFFFFF"/>
                    </a:solidFill>
                    <a:latin typeface="Adobe Clean ExtraBold"/>
                  </a:rPr>
                  <a:t>Extensível para incorporar tecnologia</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pt-BR" sz="1400" dirty="0"/>
                <a:t>O Adobe </a:t>
              </a:r>
              <a:r>
                <a:rPr lang="pt-BR" sz="1400" dirty="0" err="1"/>
                <a:t>Commerce</a:t>
              </a:r>
              <a:r>
                <a:rPr lang="pt-BR" sz="1400" dirty="0"/>
                <a:t> é totalmente escalável e extensível, com um núcleo modular e recursos </a:t>
              </a:r>
              <a:r>
                <a:rPr lang="pt-BR" sz="1400" dirty="0" err="1"/>
                <a:t>headless</a:t>
              </a:r>
              <a:r>
                <a:rPr lang="pt-BR" sz="1400" dirty="0"/>
                <a:t> que permitem incorporar rapidamente novas tecnologias</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494243"/>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2">
                    <a:extLst>
                      <a:ext uri="{A12FA001-AC4F-418D-AE19-62706E023703}">
                        <ahyp:hlinkClr xmlns:ahyp="http://schemas.microsoft.com/office/drawing/2018/hyperlinkcolor" val="tx"/>
                      </a:ext>
                    </a:extLst>
                  </a:hlinkClick>
                </a:rPr>
                <a:t>Guia de implementação</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494243"/>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solidFill>
                    <a:schemeClr val="bg1"/>
                  </a:solidFill>
                  <a:latin typeface="+mj-lt"/>
                  <a:hlinkClick r:id="rId3">
                    <a:extLst>
                      <a:ext uri="{A12FA001-AC4F-418D-AE19-62706E023703}">
                        <ahyp:hlinkClr xmlns:ahyp="http://schemas.microsoft.com/office/drawing/2018/hyperlinkcolor" val="tx"/>
                      </a:ext>
                    </a:extLst>
                  </a:hlinkClick>
                </a:rPr>
                <a:t>Knowledge base</a:t>
              </a: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494243"/>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6">
                    <a:extLst>
                      <a:ext uri="{A12FA001-AC4F-418D-AE19-62706E023703}">
                        <ahyp:hlinkClr xmlns:ahyp="http://schemas.microsoft.com/office/drawing/2018/hyperlinkcolor" val="tx"/>
                      </a:ext>
                    </a:extLst>
                  </a:hlinkClick>
                </a:rPr>
                <a:t>Comunidade do Commerce</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199093"/>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7">
                    <a:extLst>
                      <a:ext uri="{A12FA001-AC4F-418D-AE19-62706E023703}">
                        <ahyp:hlinkClr xmlns:ahyp="http://schemas.microsoft.com/office/drawing/2018/hyperlinkcolor" val="tx"/>
                      </a:ext>
                    </a:extLst>
                  </a:hlinkClick>
                </a:rPr>
                <a:t>Commerce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199093"/>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8">
                    <a:extLst>
                      <a:ext uri="{A12FA001-AC4F-418D-AE19-62706E023703}">
                        <ahyp:hlinkClr xmlns:ahyp="http://schemas.microsoft.com/office/drawing/2018/hyperlinkcolor" val="tx"/>
                      </a:ext>
                    </a:extLst>
                  </a:hlinkClick>
                </a:rPr>
                <a:t>Documentação do Commerce</a:t>
              </a: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199092"/>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pt-BR" sz="1400" u="sng">
                  <a:ln>
                    <a:noFill/>
                  </a:ln>
                  <a:solidFill>
                    <a:schemeClr val="bg1"/>
                  </a:solidFill>
                  <a:latin typeface="+mj-lt"/>
                  <a:hlinkClick r:id="rId13">
                    <a:extLst>
                      <a:ext uri="{A12FA001-AC4F-418D-AE19-62706E023703}">
                        <ahyp:hlinkClr xmlns:ahyp="http://schemas.microsoft.com/office/drawing/2018/hyperlinkcolor" val="tx"/>
                      </a:ext>
                    </a:extLst>
                  </a:hlinkClick>
                </a:rPr>
                <a:t>Criar caso de suporte</a:t>
              </a: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pt-BR">
                <a:latin typeface="+mj-lt"/>
              </a:rPr>
              <a:t>Adobe Workfront: </a:t>
            </a:r>
            <a:r>
              <a:rPr lang="pt-BR">
                <a:solidFill>
                  <a:schemeClr val="tx1"/>
                </a:solidFill>
                <a:latin typeface="+mj-lt"/>
              </a:rPr>
              <a:t>Conecte-se, colabore e execute fluxos de trabalho complexos, de qualquer lugar. </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0"/>
            <a:ext cx="3679201" cy="2626017"/>
            <a:chOff x="340538" y="1413855"/>
            <a:chExt cx="3679201" cy="2626017"/>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5"/>
              <a:ext cx="3679201" cy="2626017"/>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Adobe Workfront em ação</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340538" y="2549885"/>
              <a:ext cx="3679200" cy="1384995"/>
            </a:xfrm>
            <a:prstGeom prst="rect">
              <a:avLst/>
            </a:prstGeom>
            <a:noFill/>
          </p:spPr>
          <p:txBody>
            <a:bodyPr wrap="square">
              <a:spAutoFit/>
            </a:bodyPr>
            <a:lstStyle/>
            <a:p>
              <a:pPr algn="ctr"/>
              <a:r>
                <a:rPr lang="pt-BR" sz="1400" dirty="0"/>
                <a:t>Planeje, priorize e itere seu trabalho.</a:t>
              </a:r>
            </a:p>
            <a:p>
              <a:pPr algn="ctr"/>
              <a:r>
                <a:rPr lang="pt-BR" sz="1400" dirty="0"/>
                <a:t>Conecte-se, colabore e termine o trabalho </a:t>
              </a:r>
              <a:br>
                <a:rPr lang="pt-BR" sz="1400" dirty="0"/>
              </a:br>
              <a:r>
                <a:rPr lang="pt-BR" sz="1400" dirty="0"/>
                <a:t>com mais rapidez.</a:t>
              </a:r>
            </a:p>
            <a:p>
              <a:pPr algn="ctr"/>
              <a:r>
                <a:rPr lang="pt-BR" sz="1400" dirty="0"/>
                <a:t>Simplifique e otimize processos. </a:t>
              </a:r>
              <a:br>
                <a:rPr lang="pt-BR" sz="1400" dirty="0"/>
              </a:br>
              <a:r>
                <a:rPr lang="pt-BR" sz="1400" dirty="0"/>
                <a:t>Meça e relate o progresso.</a:t>
              </a:r>
            </a:p>
            <a:p>
              <a:pPr algn="ctr"/>
              <a:r>
                <a:rPr lang="pt-BR" sz="1400" dirty="0"/>
                <a:t>Mantenha o trabalho alinhado com a estratégia.</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678404"/>
            <a:chOff x="340538" y="1413856"/>
            <a:chExt cx="3679201" cy="26784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6784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Recursos do Workfront</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03251" y="2600219"/>
              <a:ext cx="3553774" cy="954107"/>
            </a:xfrm>
            <a:prstGeom prst="rect">
              <a:avLst/>
            </a:prstGeom>
            <a:noFill/>
          </p:spPr>
          <p:txBody>
            <a:bodyPr wrap="square">
              <a:spAutoFit/>
            </a:bodyPr>
            <a:lstStyle/>
            <a:p>
              <a:pPr algn="ctr"/>
              <a:r>
                <a:rPr lang="pt-BR" sz="1400" dirty="0"/>
                <a:t>Com o </a:t>
              </a:r>
              <a:r>
                <a:rPr lang="pt-BR" sz="1400" dirty="0" err="1"/>
                <a:t>Workfront</a:t>
              </a:r>
              <a:r>
                <a:rPr lang="pt-BR" sz="1400" dirty="0"/>
                <a:t>, o gerenciamento de trabalho corporativo pode ajudar sua empresa e seus departamentos a planejar, prever, colaborar, evoluir e entregar o melhor trabalho.</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678404"/>
            <a:chOff x="340538" y="1413856"/>
            <a:chExt cx="3679201" cy="2611111"/>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61111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Gestão empresarial</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44487" y="2558274"/>
              <a:ext cx="3471302" cy="1169551"/>
            </a:xfrm>
            <a:prstGeom prst="rect">
              <a:avLst/>
            </a:prstGeom>
            <a:noFill/>
          </p:spPr>
          <p:txBody>
            <a:bodyPr wrap="square">
              <a:spAutoFit/>
            </a:bodyPr>
            <a:lstStyle/>
            <a:p>
              <a:pPr algn="ctr"/>
              <a:r>
                <a:rPr lang="pt-BR" sz="1400" dirty="0"/>
                <a:t>O </a:t>
              </a:r>
              <a:r>
                <a:rPr lang="pt-BR" sz="1400" dirty="0" err="1"/>
                <a:t>Workfront</a:t>
              </a:r>
              <a:r>
                <a:rPr lang="pt-BR" sz="1400" dirty="0"/>
                <a:t> fornece às equipes de marketing e criação que usam produtos da Adobe uma plataforma empresarial para gerenciamento de trabalho moderno, aumentando a produtividade geral em toda a empresa.</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537107"/>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2">
                    <a:extLst>
                      <a:ext uri="{A12FA001-AC4F-418D-AE19-62706E023703}">
                        <ahyp:hlinkClr xmlns:ahyp="http://schemas.microsoft.com/office/drawing/2018/hyperlinkcolor" val="tx"/>
                      </a:ext>
                    </a:extLst>
                  </a:hlinkClick>
                </a:rPr>
                <a:t>Guia de implementação</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537107"/>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3">
                    <a:extLst>
                      <a:ext uri="{A12FA001-AC4F-418D-AE19-62706E023703}">
                        <ahyp:hlinkClr xmlns:ahyp="http://schemas.microsoft.com/office/drawing/2018/hyperlinkcolor" val="tx"/>
                      </a:ext>
                    </a:extLst>
                  </a:hlinkClick>
                </a:rPr>
                <a:t>Introdução</a:t>
              </a: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537107"/>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4">
                    <a:extLst>
                      <a:ext uri="{A12FA001-AC4F-418D-AE19-62706E023703}">
                        <ahyp:hlinkClr xmlns:ahyp="http://schemas.microsoft.com/office/drawing/2018/hyperlinkcolor" val="tx"/>
                      </a:ext>
                    </a:extLst>
                  </a:hlinkClick>
                </a:rPr>
                <a:t>Comunidade do Workfront</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241957"/>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5">
                    <a:extLst>
                      <a:ext uri="{A12FA001-AC4F-418D-AE19-62706E023703}">
                        <ahyp:hlinkClr xmlns:ahyp="http://schemas.microsoft.com/office/drawing/2018/hyperlinkcolor" val="tx"/>
                      </a:ext>
                    </a:extLst>
                  </a:hlinkClick>
                </a:rPr>
                <a:t>Workfront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241957"/>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pt-BR" sz="1400" u="sng">
                  <a:ln>
                    <a:noFill/>
                  </a:ln>
                  <a:solidFill>
                    <a:schemeClr val="bg1"/>
                  </a:solidFill>
                  <a:latin typeface="+mj-lt"/>
                  <a:hlinkClick r:id="rId6">
                    <a:extLst>
                      <a:ext uri="{A12FA001-AC4F-418D-AE19-62706E023703}">
                        <ahyp:hlinkClr xmlns:ahyp="http://schemas.microsoft.com/office/drawing/2018/hyperlinkcolor" val="tx"/>
                      </a:ext>
                    </a:extLst>
                  </a:hlinkClick>
                </a:rPr>
                <a:t>Documentação do Workfront</a:t>
              </a: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241956"/>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ts val="1400"/>
                </a:lnSpc>
                <a:spcBef>
                  <a:spcPts val="300"/>
                </a:spcBef>
                <a:spcAft>
                  <a:spcPts val="600"/>
                </a:spcAft>
              </a:pPr>
              <a:r>
                <a:rPr lang="pt-BR"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Portal de suporte </a:t>
              </a:r>
              <a:br>
                <a:rPr lang="pt-BR"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br>
              <a:r>
                <a:rPr lang="pt-BR" sz="1400" u="sng" dirty="0">
                  <a:ln>
                    <a:noFill/>
                  </a:ln>
                  <a:solidFill>
                    <a:schemeClr val="bg1"/>
                  </a:solidFill>
                  <a:latin typeface="+mj-lt"/>
                  <a:hlinkClick r:id="rId11">
                    <a:extLst>
                      <a:ext uri="{A12FA001-AC4F-418D-AE19-62706E023703}">
                        <ahyp:hlinkClr xmlns:ahyp="http://schemas.microsoft.com/office/drawing/2018/hyperlinkcolor" val="tx"/>
                      </a:ext>
                    </a:extLst>
                  </a:hlinkClick>
                </a:rPr>
                <a:t>do </a:t>
              </a:r>
              <a:r>
                <a:rPr lang="pt-BR" sz="1400" u="sng" dirty="0" err="1">
                  <a:ln>
                    <a:noFill/>
                  </a:ln>
                  <a:solidFill>
                    <a:schemeClr val="bg1"/>
                  </a:solidFill>
                  <a:latin typeface="+mj-lt"/>
                  <a:hlinkClick r:id="rId11">
                    <a:extLst>
                      <a:ext uri="{A12FA001-AC4F-418D-AE19-62706E023703}">
                        <ahyp:hlinkClr xmlns:ahyp="http://schemas.microsoft.com/office/drawing/2018/hyperlinkcolor" val="tx"/>
                      </a:ext>
                    </a:extLst>
                  </a:hlinkClick>
                </a:rPr>
                <a:t>Workfront</a:t>
              </a:r>
              <a:endParaRPr lang="pt-BR" sz="1400" u="sng" dirty="0">
                <a:ln>
                  <a:noFill/>
                </a:ln>
                <a:solidFill>
                  <a:schemeClr val="bg1"/>
                </a:solidFill>
                <a:latin typeface="+mj-lt"/>
                <a:hlinkClick r:id="rId11">
                  <a:extLst>
                    <a:ext uri="{A12FA001-AC4F-418D-AE19-62706E023703}">
                      <ahyp:hlinkClr xmlns:ahyp="http://schemas.microsoft.com/office/drawing/2018/hyperlinkcolor" val="tx"/>
                    </a:ext>
                  </a:extLst>
                </a:hlinkClick>
              </a:endParaRP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dirty="0">
                <a:latin typeface="+mj-lt"/>
              </a:rPr>
              <a:t>Adobe Ad Cloud:</a:t>
            </a:r>
            <a:r>
              <a:rPr lang="pt-BR" dirty="0">
                <a:solidFill>
                  <a:schemeClr val="tx1"/>
                </a:solidFill>
                <a:latin typeface="+mj-lt"/>
              </a:rPr>
              <a:t> ajuda você a prever a melhor combinação de anúncios gráficos, de pesquisa e dinâmicos com base em seu orçamento. </a:t>
            </a:r>
            <a:br>
              <a:rPr lang="pt-BR" dirty="0">
                <a:solidFill>
                  <a:schemeClr val="tx1"/>
                </a:solidFill>
                <a:latin typeface="+mj-lt"/>
              </a:rPr>
            </a:br>
            <a:r>
              <a:rPr lang="pt-BR" dirty="0">
                <a:solidFill>
                  <a:schemeClr val="tx1"/>
                </a:solidFill>
                <a:latin typeface="+mj-lt"/>
              </a:rPr>
              <a:t>Também automatiza a execução do seu plano de mídia.</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Veja o panorama geral</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pt-BR" sz="1400"/>
                <a:t>Tenha uma visão completa do desempenho da sua campanha nas redes de pesquisa, display e redes sociais para entender melhor como os clientes interagem com sua marca.</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Aja com confiança</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pt-BR" sz="1400"/>
                <a:t>O recurso de relatório de precisão ajuda você a saber quando e onde investir seu orçamento de publicidade online.</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Maximize seu orçamento</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pt-BR" sz="1400" dirty="0"/>
                <a:t>Obtenha mais retorno do seu orçamento </a:t>
              </a:r>
              <a:br>
                <a:rPr lang="pt-BR" sz="1400" dirty="0"/>
              </a:br>
              <a:r>
                <a:rPr lang="pt-BR" sz="1400" dirty="0"/>
                <a:t>de publicidade, sabendo que ele está sendo gasto da forma mais estratégica e eficiente.</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232299"/>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pt-BR" sz="1400">
                    <a:solidFill>
                      <a:schemeClr val="bg1"/>
                    </a:solidFill>
                    <a:latin typeface="+mj-lt"/>
                    <a:hlinkClick r:id="rId3">
                      <a:extLst>
                        <a:ext uri="{A12FA001-AC4F-418D-AE19-62706E023703}">
                          <ahyp:hlinkClr xmlns:ahyp="http://schemas.microsoft.com/office/drawing/2018/hyperlinkcolor" val="tx"/>
                        </a:ext>
                      </a:extLst>
                    </a:hlinkClick>
                  </a:rPr>
                  <a:t>Comunidade da Advertising Cloud</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4">
                      <a:extLst>
                        <a:ext uri="{A12FA001-AC4F-418D-AE19-62706E023703}">
                          <ahyp:hlinkClr xmlns:ahyp="http://schemas.microsoft.com/office/drawing/2018/hyperlinkcolor" val="tx"/>
                        </a:ext>
                      </a:extLst>
                    </a:hlinkClick>
                  </a:rPr>
                  <a:t>Aprendizagem e suporte</a:t>
                </a: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pt-BR" sz="2800"/>
              <a:t>Informações e recursos importantes</a:t>
            </a:r>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pt-BR" sz="2400">
                    <a:solidFill>
                      <a:schemeClr val="bg1"/>
                    </a:solidFill>
                  </a:rPr>
                  <a:t>4</a:t>
                </a: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pt-BR" sz="2000">
                    <a:solidFill>
                      <a:schemeClr val="bg1"/>
                    </a:solidFill>
                  </a:rPr>
                  <a:t>Como enviar um tíquete de suporte</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pt-BR" sz="2400">
                    <a:solidFill>
                      <a:schemeClr val="accent6"/>
                    </a:solidFill>
                  </a:rPr>
                  <a:t>1</a:t>
                </a: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pt-BR" sz="2000">
                    <a:solidFill>
                      <a:srgbClr val="FF0000"/>
                    </a:solidFill>
                  </a:rPr>
                  <a:t>Serviços principais da Adobe Experience</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pt-BR" sz="2400">
                    <a:solidFill>
                      <a:schemeClr val="bg1"/>
                    </a:solidFill>
                  </a:rPr>
                  <a:t>3</a:t>
                </a: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pt-BR" sz="2000">
                    <a:solidFill>
                      <a:schemeClr val="bg1"/>
                    </a:solidFill>
                  </a:rPr>
                  <a:t>Suas soluções da Adobe</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pt-BR" sz="2400">
                    <a:solidFill>
                      <a:schemeClr val="bg1"/>
                    </a:solidFill>
                  </a:rPr>
                  <a:t>2</a:t>
                </a: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pt-BR" sz="2000">
                    <a:solidFill>
                      <a:schemeClr val="bg1"/>
                    </a:solidFill>
                  </a:rPr>
                  <a:t>Serviços de suporte ao cliente</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pt-BR" sz="2400">
                    <a:solidFill>
                      <a:schemeClr val="bg1"/>
                    </a:solidFill>
                  </a:rPr>
                  <a:t>5</a:t>
                </a: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pt-BR" sz="2000" dirty="0">
                    <a:solidFill>
                      <a:schemeClr val="bg1"/>
                    </a:solidFill>
                  </a:rPr>
                  <a:t>Interação com o suporte da Adobe</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pt-BR" sz="2400">
                    <a:solidFill>
                      <a:schemeClr val="bg1"/>
                    </a:solidFill>
                  </a:rPr>
                  <a:t>6</a:t>
                </a: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pt-BR" sz="2000">
                    <a:solidFill>
                      <a:schemeClr val="bg1"/>
                    </a:solidFill>
                  </a:rPr>
                  <a:t>Ferramentas e recursos</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pt-BR" dirty="0"/>
              <a:t>Criar um caso de suporte | Adobe Experience Manager, </a:t>
            </a:r>
            <a:br>
              <a:rPr lang="pt-BR" dirty="0"/>
            </a:br>
            <a:r>
              <a:rPr lang="pt-BR" dirty="0"/>
              <a:t>Adobe Experience Platform e Adobe </a:t>
            </a:r>
            <a:r>
              <a:rPr lang="pt-BR" dirty="0" err="1"/>
              <a:t>Campaign</a:t>
            </a:r>
            <a:endParaRPr lang="pt-BR" dirty="0"/>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pt-BR" sz="1400">
                <a:latin typeface="+mn-lt"/>
              </a:rPr>
              <a:t>Siga as etapas abaixo para criar um caso de suporte no Admin Console para as seguintes soluções: </a:t>
            </a:r>
          </a:p>
          <a:p>
            <a:pPr marL="171450" indent="-171450">
              <a:lnSpc>
                <a:spcPct val="100000"/>
              </a:lnSpc>
              <a:spcBef>
                <a:spcPts val="0"/>
              </a:spcBef>
              <a:buFont typeface="Arial" panose="020B0604020202020204" pitchFamily="34" charset="0"/>
              <a:buChar char="•"/>
            </a:pPr>
            <a:r>
              <a:rPr lang="pt-BR" sz="1200" b="1">
                <a:latin typeface="+mn-lt"/>
              </a:rPr>
              <a:t>Adobe Experience Manager</a:t>
            </a:r>
          </a:p>
          <a:p>
            <a:pPr marL="171450" indent="-171450">
              <a:lnSpc>
                <a:spcPct val="100000"/>
              </a:lnSpc>
              <a:spcBef>
                <a:spcPts val="0"/>
              </a:spcBef>
              <a:buFont typeface="Arial" panose="020B0604020202020204" pitchFamily="34" charset="0"/>
              <a:buChar char="•"/>
            </a:pPr>
            <a:r>
              <a:rPr lang="pt-BR" sz="1200" b="1">
                <a:latin typeface="+mn-lt"/>
              </a:rPr>
              <a:t>Adobe</a:t>
            </a:r>
            <a:r>
              <a:rPr lang="pt-BR" sz="1200">
                <a:latin typeface="+mn-lt"/>
              </a:rPr>
              <a:t> </a:t>
            </a:r>
            <a:r>
              <a:rPr lang="pt-BR" sz="1200" b="1">
                <a:latin typeface="+mn-lt"/>
              </a:rPr>
              <a:t>Experience Platform </a:t>
            </a:r>
          </a:p>
          <a:p>
            <a:pPr marL="171450" indent="-171450">
              <a:lnSpc>
                <a:spcPct val="100000"/>
              </a:lnSpc>
              <a:spcBef>
                <a:spcPts val="0"/>
              </a:spcBef>
              <a:buFont typeface="Arial" panose="020B0604020202020204" pitchFamily="34" charset="0"/>
              <a:buChar char="•"/>
            </a:pPr>
            <a:r>
              <a:rPr lang="pt-BR" sz="1200" b="1">
                <a:latin typeface="+mn-lt"/>
              </a:rPr>
              <a:t>Adobe Campaign</a:t>
            </a:r>
            <a:r>
              <a:rPr lang="pt-BR" sz="1200">
                <a:latin typeface="+mn-lt"/>
              </a:rPr>
              <a:t> </a:t>
            </a:r>
          </a:p>
          <a:p>
            <a:endParaRPr lang="en-US">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1926205659"/>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pt-BR" sz="1200">
                          <a:solidFill>
                            <a:schemeClr val="bg1"/>
                          </a:solidFill>
                          <a:latin typeface="+mn-lt"/>
                        </a:rPr>
                        <a:t>AÇÃO</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pt-BR" sz="1350" b="0" dirty="0">
                          <a:solidFill>
                            <a:schemeClr val="tx1"/>
                          </a:solidFill>
                          <a:latin typeface="+mn-lt"/>
                        </a:rPr>
                        <a:t>Faça login no </a:t>
                      </a:r>
                      <a:r>
                        <a:rPr lang="pt-BR" sz="1350" b="0" dirty="0">
                          <a:solidFill>
                            <a:schemeClr val="tx1"/>
                          </a:solidFill>
                          <a:latin typeface="+mn-lt"/>
                          <a:hlinkClick r:id="rId2"/>
                        </a:rPr>
                        <a:t>Admin Console</a:t>
                      </a:r>
                      <a:r>
                        <a:rPr lang="pt-BR" sz="1350" b="0" dirty="0">
                          <a:solidFill>
                            <a:schemeClr val="tx1"/>
                          </a:solidFill>
                          <a:latin typeface="+mn-lt"/>
                        </a:rPr>
                        <a:t>, vá até </a:t>
                      </a:r>
                      <a:r>
                        <a:rPr lang="pt-BR" sz="1350" b="1" dirty="0">
                          <a:solidFill>
                            <a:schemeClr val="tx1"/>
                          </a:solidFill>
                          <a:latin typeface="+mn-lt"/>
                        </a:rPr>
                        <a:t>Suporte</a:t>
                      </a:r>
                      <a:r>
                        <a:rPr lang="pt-BR" sz="1350" b="0" dirty="0">
                          <a:solidFill>
                            <a:schemeClr val="tx1"/>
                          </a:solidFill>
                          <a:latin typeface="+mn-lt"/>
                        </a:rPr>
                        <a:t> &gt; </a:t>
                      </a:r>
                      <a:r>
                        <a:rPr lang="pt-BR" sz="1350" b="1" dirty="0">
                          <a:solidFill>
                            <a:schemeClr val="tx1"/>
                          </a:solidFill>
                          <a:latin typeface="+mn-lt"/>
                        </a:rPr>
                        <a:t>Resumo de suporte </a:t>
                      </a:r>
                    </a:p>
                    <a:p>
                      <a:pPr marL="285750" lvl="0" indent="-285750" algn="l">
                        <a:lnSpc>
                          <a:spcPct val="150000"/>
                        </a:lnSpc>
                        <a:buFont typeface="Arial" panose="020B0604020202020204" pitchFamily="34" charset="0"/>
                        <a:buChar char="•"/>
                      </a:pPr>
                      <a:r>
                        <a:rPr lang="pt-BR" sz="1350" b="0" dirty="0">
                          <a:solidFill>
                            <a:schemeClr val="tx1"/>
                          </a:solidFill>
                          <a:latin typeface="+mn-lt"/>
                        </a:rPr>
                        <a:t>Clique em </a:t>
                      </a:r>
                      <a:r>
                        <a:rPr lang="pt-BR" sz="1350" b="1" dirty="0">
                          <a:solidFill>
                            <a:schemeClr val="tx1"/>
                          </a:solidFill>
                          <a:latin typeface="+mn-lt"/>
                        </a:rPr>
                        <a:t>Criar caso </a:t>
                      </a:r>
                    </a:p>
                    <a:p>
                      <a:pPr marL="285750" lvl="0" indent="-285750" algn="l">
                        <a:lnSpc>
                          <a:spcPct val="150000"/>
                        </a:lnSpc>
                        <a:buFont typeface="Arial" panose="020B0604020202020204" pitchFamily="34" charset="0"/>
                        <a:buChar char="•"/>
                      </a:pPr>
                      <a:r>
                        <a:rPr lang="pt-BR" sz="1350" b="0" dirty="0">
                          <a:solidFill>
                            <a:schemeClr val="tx1"/>
                          </a:solidFill>
                          <a:latin typeface="Adobe Clean SemiLight (Body)"/>
                        </a:rPr>
                        <a:t>Selecione a categoria em que o problema se enquadra: </a:t>
                      </a:r>
                    </a:p>
                    <a:p>
                      <a:pPr marL="968375" lvl="1" indent="-285750">
                        <a:buSzPct val="85000"/>
                        <a:buFont typeface="Wingdings" pitchFamily="2" charset="2"/>
                        <a:buChar char="Ø"/>
                      </a:pPr>
                      <a:r>
                        <a:rPr lang="pt-BR" sz="1350" b="0" i="1" dirty="0">
                          <a:solidFill>
                            <a:schemeClr val="tx1"/>
                          </a:solidFill>
                          <a:latin typeface="Adobe Clean SemiLight (Body)"/>
                        </a:rPr>
                        <a:t>Gerenciamento de usuários e licenças </a:t>
                      </a:r>
                      <a:r>
                        <a:rPr lang="pt-BR" sz="1350" b="0" dirty="0">
                          <a:solidFill>
                            <a:schemeClr val="tx1"/>
                          </a:solidFill>
                          <a:latin typeface="Adobe Clean SemiLight (Body)"/>
                        </a:rPr>
                        <a:t> </a:t>
                      </a:r>
                    </a:p>
                    <a:p>
                      <a:pPr marL="968375" lvl="1" indent="-285750">
                        <a:buSzPct val="85000"/>
                        <a:buFont typeface="Wingdings" pitchFamily="2" charset="2"/>
                        <a:buChar char="Ø"/>
                      </a:pPr>
                      <a:r>
                        <a:rPr lang="pt-BR" sz="1350" b="0" i="1" dirty="0">
                          <a:solidFill>
                            <a:schemeClr val="tx1"/>
                          </a:solidFill>
                          <a:latin typeface="Adobe Clean SemiLight (Body)"/>
                        </a:rPr>
                        <a:t>Utilização da </a:t>
                      </a:r>
                      <a:r>
                        <a:rPr lang="pt-BR" sz="1350" b="0" i="1" dirty="0" err="1">
                          <a:solidFill>
                            <a:schemeClr val="tx1"/>
                          </a:solidFill>
                          <a:latin typeface="Adobe Clean SemiLight (Body)"/>
                        </a:rPr>
                        <a:t>Creative</a:t>
                      </a:r>
                      <a:r>
                        <a:rPr lang="pt-BR" sz="1350" b="0" i="1" dirty="0">
                          <a:solidFill>
                            <a:schemeClr val="tx1"/>
                          </a:solidFill>
                          <a:latin typeface="Adobe Clean SemiLight (Body)"/>
                        </a:rPr>
                        <a:t> Cloud e da </a:t>
                      </a:r>
                      <a:r>
                        <a:rPr lang="pt-BR" sz="1350" b="0" i="1" dirty="0" err="1">
                          <a:solidFill>
                            <a:schemeClr val="tx1"/>
                          </a:solidFill>
                          <a:latin typeface="Adobe Clean SemiLight (Body)"/>
                        </a:rPr>
                        <a:t>Document</a:t>
                      </a:r>
                      <a:r>
                        <a:rPr lang="pt-BR" sz="1350" b="0" i="1" dirty="0">
                          <a:solidFill>
                            <a:schemeClr val="tx1"/>
                          </a:solidFill>
                          <a:latin typeface="Adobe Clean SemiLight (Body)"/>
                        </a:rPr>
                        <a:t> Cloud</a:t>
                      </a:r>
                    </a:p>
                    <a:p>
                      <a:pPr marL="968375" lvl="1" indent="-285750">
                        <a:buSzPct val="85000"/>
                        <a:buFont typeface="Wingdings" pitchFamily="2" charset="2"/>
                        <a:buChar char="Ø"/>
                      </a:pPr>
                      <a:r>
                        <a:rPr lang="pt-BR" sz="1350" b="1" i="1" dirty="0">
                          <a:solidFill>
                            <a:schemeClr val="tx1"/>
                          </a:solidFill>
                          <a:latin typeface="Adobe Clean SemiLight (Body)"/>
                        </a:rPr>
                        <a:t>Utilização da Experience Cloud </a:t>
                      </a:r>
                    </a:p>
                    <a:p>
                      <a:pPr marL="511175" indent="-285750">
                        <a:buFont typeface="Arial" panose="020B0604020202020204" pitchFamily="34" charset="0"/>
                        <a:buChar char="•"/>
                      </a:pPr>
                      <a:r>
                        <a:rPr lang="pt-BR" sz="1350" b="0" dirty="0">
                          <a:solidFill>
                            <a:schemeClr val="tx1"/>
                          </a:solidFill>
                          <a:latin typeface="Adobe Clean SemiLight (Body)"/>
                        </a:rPr>
                        <a:t>Clique em </a:t>
                      </a:r>
                      <a:r>
                        <a:rPr lang="pt-BR" sz="1350" b="1" dirty="0">
                          <a:solidFill>
                            <a:schemeClr val="tx1"/>
                          </a:solidFill>
                          <a:latin typeface="Adobe Clean SemiLight (Body)"/>
                        </a:rPr>
                        <a:t>Criar caso</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pt-BR" sz="1000" i="1">
                <a:latin typeface="Adobe Clean Light"/>
              </a:rPr>
              <a:t>No formulário que aparece, especifique o nome do produto com o qual você precisa de ajuda. Para ver uma lista de opções, digite as primeiras letras do nome do produto. </a:t>
            </a: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560476"/>
            <a:ext cx="4775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dirty="0">
                <a:latin typeface="Adobe Clean Light"/>
                <a:cs typeface="Segoe UI"/>
              </a:rPr>
              <a:t>Um vídeo passo a passo de como abrir e gerenciar </a:t>
            </a:r>
            <a:br>
              <a:rPr lang="pt-BR" sz="1600" dirty="0">
                <a:latin typeface="Adobe Clean Light"/>
                <a:cs typeface="Segoe UI"/>
              </a:rPr>
            </a:br>
            <a:r>
              <a:rPr lang="pt-BR" sz="1600" dirty="0">
                <a:latin typeface="Adobe Clean Light"/>
                <a:cs typeface="Segoe UI"/>
              </a:rPr>
              <a:t>um caso de suporte no Admin Console pode ser encontrado </a:t>
            </a:r>
            <a:r>
              <a:rPr lang="pt-BR" sz="1600" dirty="0">
                <a:solidFill>
                  <a:srgbClr val="5F5F5F"/>
                </a:solidFill>
                <a:latin typeface="Adobe Clean Light"/>
                <a:cs typeface="Segoe UI"/>
                <a:hlinkClick r:id="rId5"/>
              </a:rPr>
              <a:t>aqui</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pt-BR" dirty="0"/>
              <a:t>Descrição de caso | Adobe Experience Manager, </a:t>
            </a:r>
            <a:br>
              <a:rPr lang="pt-BR" dirty="0"/>
            </a:br>
            <a:r>
              <a:rPr lang="pt-BR" dirty="0"/>
              <a:t>Adobe Experience Platform e Adobe </a:t>
            </a:r>
            <a:r>
              <a:rPr lang="pt-BR" dirty="0" err="1"/>
              <a:t>Campaign</a:t>
            </a:r>
            <a:endParaRPr lang="pt-BR" dirty="0"/>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pt-BR" sz="1400">
                <a:latin typeface="+mn-lt"/>
              </a:rPr>
              <a:t>Quando o formulário do caso aparecer, preencha os detalhes sobre o problema usando as informações abaixo como guia:</a:t>
            </a: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3127919378"/>
              </p:ext>
            </p:extLst>
          </p:nvPr>
        </p:nvGraphicFramePr>
        <p:xfrm>
          <a:off x="213222" y="1637960"/>
          <a:ext cx="5782110" cy="4696088"/>
        </p:xfrm>
        <a:graphic>
          <a:graphicData uri="http://schemas.openxmlformats.org/drawingml/2006/table">
            <a:tbl>
              <a:tblPr firstRow="1" firstCol="1" bandRow="1"/>
              <a:tblGrid>
                <a:gridCol w="872628">
                  <a:extLst>
                    <a:ext uri="{9D8B030D-6E8A-4147-A177-3AD203B41FA5}">
                      <a16:colId xmlns:a16="http://schemas.microsoft.com/office/drawing/2014/main" val="921579654"/>
                    </a:ext>
                  </a:extLst>
                </a:gridCol>
                <a:gridCol w="4909482">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pt-BR" sz="1200" b="1" u="none" strike="noStrike">
                          <a:solidFill>
                            <a:schemeClr val="bg1"/>
                          </a:solidFill>
                        </a:rPr>
                        <a:t>Categoria</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pt-BR" sz="1200" b="1" u="none" strike="noStrike">
                          <a:solidFill>
                            <a:schemeClr val="bg1"/>
                          </a:solidFill>
                        </a:rPr>
                        <a:t>Descrição</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pt-BR" sz="1100" b="1" u="none" strike="noStrike">
                          <a:solidFill>
                            <a:srgbClr val="333333"/>
                          </a:solidFill>
                        </a:rPr>
                        <a:t>Especifique um produto</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pt-BR" sz="1100" b="0" u="none" strike="noStrike" dirty="0">
                          <a:solidFill>
                            <a:srgbClr val="333333"/>
                          </a:solidFill>
                        </a:rPr>
                        <a:t>Especifique o nome do produto no campo fornecido. Para ver uma lista de opções, digite as primeiras letras do nome do produto. Esta opção não estará disponível se você criar um caso para gerenciar usuários e licenças.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pt-BR" sz="1100" b="1" u="none" strike="noStrike" dirty="0">
                          <a:solidFill>
                            <a:srgbClr val="333333"/>
                          </a:solidFill>
                        </a:rPr>
                        <a:t>Selecione </a:t>
                      </a:r>
                      <a:br>
                        <a:rPr lang="pt-BR" sz="1100" b="1" u="none" strike="noStrike" dirty="0">
                          <a:solidFill>
                            <a:srgbClr val="333333"/>
                          </a:solidFill>
                        </a:rPr>
                      </a:br>
                      <a:r>
                        <a:rPr lang="pt-BR" sz="1100" b="1" u="none" strike="noStrike" dirty="0">
                          <a:solidFill>
                            <a:srgbClr val="333333"/>
                          </a:solidFill>
                        </a:rPr>
                        <a:t>a prioridade do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300"/>
                        </a:spcAft>
                      </a:pPr>
                      <a:r>
                        <a:rPr lang="pt-BR" sz="1100" b="0" u="none" strike="noStrike" dirty="0">
                          <a:solidFill>
                            <a:srgbClr val="333333"/>
                          </a:solidFill>
                        </a:rPr>
                        <a:t>Dependendo de como o problema afeta suas operações, classifique-o da seguinte maneira:</a:t>
                      </a:r>
                    </a:p>
                    <a:p>
                      <a:pPr marL="740664" marR="0" indent="-283464" algn="l" fontAlgn="t">
                        <a:spcBef>
                          <a:spcPts val="450"/>
                        </a:spcBef>
                        <a:spcAft>
                          <a:spcPts val="0"/>
                        </a:spcAft>
                        <a:tabLst>
                          <a:tab pos="914400" algn="l"/>
                        </a:tabLst>
                      </a:pPr>
                      <a:r>
                        <a:rPr lang="pt-BR" sz="1100" b="0" u="none" strike="noStrike" dirty="0">
                          <a:solidFill>
                            <a:srgbClr val="333333"/>
                          </a:solidFill>
                        </a:rPr>
                        <a:t>P4 (Leve): Selecione esta opção se o problema não causar interrupções consideráveis nas operações normais. Essa opção pode incluir </a:t>
                      </a:r>
                      <a:br>
                        <a:rPr lang="pt-BR" sz="1100" b="0" u="none" strike="noStrike" dirty="0">
                          <a:solidFill>
                            <a:srgbClr val="333333"/>
                          </a:solidFill>
                        </a:rPr>
                      </a:br>
                      <a:r>
                        <a:rPr lang="pt-BR" sz="1100" b="0" u="none" strike="noStrike" dirty="0">
                          <a:solidFill>
                            <a:srgbClr val="333333"/>
                          </a:solidFill>
                        </a:rPr>
                        <a:t>questões relacionadas a APIs e integração, consultas de instalação </a:t>
                      </a:r>
                      <a:br>
                        <a:rPr lang="pt-BR" sz="1100" b="0" u="none" strike="noStrike" dirty="0">
                          <a:solidFill>
                            <a:srgbClr val="333333"/>
                          </a:solidFill>
                        </a:rPr>
                      </a:br>
                      <a:r>
                        <a:rPr lang="pt-BR" sz="1100" b="0" u="none" strike="noStrike" dirty="0">
                          <a:solidFill>
                            <a:srgbClr val="333333"/>
                          </a:solidFill>
                        </a:rPr>
                        <a:t>e configuração, solicitações de aprimoramento ou questões </a:t>
                      </a:r>
                      <a:br>
                        <a:rPr lang="pt-BR" sz="1100" b="0" u="none" strike="noStrike" dirty="0">
                          <a:solidFill>
                            <a:srgbClr val="333333"/>
                          </a:solidFill>
                        </a:rPr>
                      </a:br>
                      <a:r>
                        <a:rPr lang="pt-BR" sz="1100" b="0" u="none" strike="noStrike" dirty="0">
                          <a:solidFill>
                            <a:srgbClr val="333333"/>
                          </a:solidFill>
                        </a:rPr>
                        <a:t>de documentação.</a:t>
                      </a:r>
                    </a:p>
                    <a:p>
                      <a:pPr marL="740664" marR="0" indent="-283464" algn="l" fontAlgn="t">
                        <a:spcBef>
                          <a:spcPts val="450"/>
                        </a:spcBef>
                        <a:spcAft>
                          <a:spcPts val="0"/>
                        </a:spcAft>
                        <a:tabLst>
                          <a:tab pos="914400" algn="l"/>
                        </a:tabLst>
                      </a:pPr>
                      <a:r>
                        <a:rPr lang="pt-BR" sz="1100" b="0" u="none" strike="noStrike" dirty="0">
                          <a:solidFill>
                            <a:srgbClr val="333333"/>
                          </a:solidFill>
                        </a:rPr>
                        <a:t>P3 (Importante): Se o problema interromper as operações normais, selecione esta opção. Por exemplo, mau funcionamento ou comportamento incorreto do software. </a:t>
                      </a:r>
                    </a:p>
                    <a:p>
                      <a:pPr marL="740664" marR="0" indent="-283464" algn="l" fontAlgn="t">
                        <a:spcBef>
                          <a:spcPts val="450"/>
                        </a:spcBef>
                        <a:spcAft>
                          <a:spcPts val="450"/>
                        </a:spcAft>
                        <a:tabLst>
                          <a:tab pos="914400" algn="l"/>
                        </a:tabLst>
                      </a:pPr>
                      <a:r>
                        <a:rPr lang="pt-BR" sz="1100" b="0" u="none" strike="noStrike" dirty="0">
                          <a:solidFill>
                            <a:srgbClr val="333333"/>
                          </a:solidFill>
                        </a:rPr>
                        <a:t>P2 (Urgente): Escolha esta opção quando houver interrupções graves nas operações normais do seu negócio. Por exemplo, se o problema afetar negativamente uma instalação em toda a empresa, prazos urgentes </a:t>
                      </a:r>
                      <a:br>
                        <a:rPr lang="pt-BR" sz="1100" b="0" u="none" strike="noStrike" dirty="0">
                          <a:solidFill>
                            <a:srgbClr val="333333"/>
                          </a:solidFill>
                        </a:rPr>
                      </a:br>
                      <a:r>
                        <a:rPr lang="pt-BR" sz="1100" b="0" u="none" strike="noStrike" dirty="0">
                          <a:solidFill>
                            <a:srgbClr val="333333"/>
                          </a:solidFill>
                        </a:rPr>
                        <a:t>ou causar risco financeiro para os negócios.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pt-BR" sz="1100" b="1" u="none" strike="noStrike">
                          <a:solidFill>
                            <a:srgbClr val="333333"/>
                          </a:solidFill>
                        </a:rPr>
                        <a:t>Quantifique o impacto do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300"/>
                        </a:spcAft>
                      </a:pPr>
                      <a:r>
                        <a:rPr lang="pt-BR" sz="1100" b="0" u="none" strike="noStrike" dirty="0">
                          <a:solidFill>
                            <a:srgbClr val="333333"/>
                          </a:solidFill>
                        </a:rPr>
                        <a:t>Com base na escala em que o problema afeta sua organização, selecione </a:t>
                      </a:r>
                      <a:br>
                        <a:rPr lang="pt-BR" sz="1100" b="0" u="none" strike="noStrike" dirty="0">
                          <a:solidFill>
                            <a:srgbClr val="333333"/>
                          </a:solidFill>
                        </a:rPr>
                      </a:br>
                      <a:r>
                        <a:rPr lang="pt-BR" sz="1100" b="0" u="none" strike="noStrike" dirty="0">
                          <a:solidFill>
                            <a:srgbClr val="333333"/>
                          </a:solidFill>
                        </a:rPr>
                        <a:t>uma das seguintes opções:</a:t>
                      </a:r>
                    </a:p>
                    <a:p>
                      <a:pPr marL="740664" marR="0" indent="-283464" algn="l" fontAlgn="t">
                        <a:spcBef>
                          <a:spcPts val="450"/>
                        </a:spcBef>
                        <a:spcAft>
                          <a:spcPts val="0"/>
                        </a:spcAft>
                        <a:tabLst>
                          <a:tab pos="914400" algn="l"/>
                        </a:tabLst>
                      </a:pPr>
                      <a:r>
                        <a:rPr lang="pt-BR" sz="1100" b="0" u="none" strike="noStrike" dirty="0">
                          <a:solidFill>
                            <a:srgbClr val="333333"/>
                          </a:solidFill>
                        </a:rPr>
                        <a:t>Pequeno: Um ou mais usuários afetados</a:t>
                      </a:r>
                    </a:p>
                    <a:p>
                      <a:pPr marL="740664" marR="0" indent="-283464" algn="l" fontAlgn="t">
                        <a:spcBef>
                          <a:spcPts val="450"/>
                        </a:spcBef>
                        <a:spcAft>
                          <a:spcPts val="0"/>
                        </a:spcAft>
                        <a:tabLst>
                          <a:tab pos="914400" algn="l"/>
                        </a:tabLst>
                      </a:pPr>
                      <a:r>
                        <a:rPr lang="pt-BR" sz="1100" b="0" u="none" strike="noStrike" dirty="0">
                          <a:solidFill>
                            <a:srgbClr val="333333"/>
                          </a:solidFill>
                        </a:rPr>
                        <a:t>Médio: Um grupo específico de usuários afetados</a:t>
                      </a:r>
                    </a:p>
                    <a:p>
                      <a:pPr marL="740664" marR="0" indent="-283464" algn="l" fontAlgn="t">
                        <a:spcBef>
                          <a:spcPts val="450"/>
                        </a:spcBef>
                        <a:spcAft>
                          <a:spcPts val="450"/>
                        </a:spcAft>
                        <a:tabLst>
                          <a:tab pos="914400" algn="l"/>
                        </a:tabLst>
                      </a:pPr>
                      <a:r>
                        <a:rPr lang="pt-BR" sz="1100" b="0" u="none" strike="noStrike" dirty="0">
                          <a:solidFill>
                            <a:srgbClr val="333333"/>
                          </a:solidFill>
                        </a:rPr>
                        <a:t>Grande: Maioria dos usuários afetados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505279593"/>
              </p:ext>
            </p:extLst>
          </p:nvPr>
        </p:nvGraphicFramePr>
        <p:xfrm>
          <a:off x="6147732" y="1637960"/>
          <a:ext cx="5782110" cy="423634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pt-BR" sz="1200" b="1" u="none" strike="noStrike">
                          <a:solidFill>
                            <a:schemeClr val="bg1"/>
                          </a:solidFill>
                        </a:rPr>
                        <a:t>Categoria</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pt-BR" sz="1200" b="1" u="none" strike="noStrike">
                          <a:solidFill>
                            <a:schemeClr val="bg1"/>
                          </a:solidFill>
                        </a:rPr>
                        <a:t>Descrição</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pt-BR" sz="1100" b="1" u="none" strike="noStrike" dirty="0">
                          <a:solidFill>
                            <a:srgbClr val="333333"/>
                          </a:solidFill>
                        </a:rPr>
                        <a:t>Resuma o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pt-BR" sz="1100" b="0" u="none" strike="noStrike" dirty="0">
                          <a:solidFill>
                            <a:srgbClr val="333333"/>
                          </a:solidFill>
                        </a:rPr>
                        <a:t>Forneça uma descrição resumida do problema. Mencione qual é o problema específico e o que você está vendo. </a:t>
                      </a:r>
                    </a:p>
                    <a:p>
                      <a:pPr marL="0" marR="0" algn="l" fontAlgn="t">
                        <a:spcBef>
                          <a:spcPts val="750"/>
                        </a:spcBef>
                        <a:spcAft>
                          <a:spcPts val="750"/>
                        </a:spcAft>
                      </a:pPr>
                      <a:r>
                        <a:rPr lang="pt-BR" sz="1100" b="0" u="none" strike="noStrike" dirty="0">
                          <a:solidFill>
                            <a:srgbClr val="333333"/>
                          </a:solidFill>
                        </a:rPr>
                        <a:t>Exemplos de descrições resumidas:</a:t>
                      </a:r>
                    </a:p>
                    <a:p>
                      <a:pPr marL="447675" marR="0" indent="-282575" algn="l" fontAlgn="t">
                        <a:spcBef>
                          <a:spcPts val="450"/>
                        </a:spcBef>
                        <a:spcAft>
                          <a:spcPts val="450"/>
                        </a:spcAft>
                        <a:tabLst>
                          <a:tab pos="914400" algn="l"/>
                        </a:tabLst>
                      </a:pPr>
                      <a:r>
                        <a:rPr lang="pt-BR" sz="1100" b="0" u="none" strike="noStrike" dirty="0">
                          <a:solidFill>
                            <a:srgbClr val="333333"/>
                          </a:solidFill>
                        </a:rPr>
                        <a:t>Erro “Não foi possível processar a resposta SAML de entrada” com </a:t>
                      </a:r>
                      <a:r>
                        <a:rPr lang="pt-BR" sz="1100" b="0" u="none" strike="noStrike" dirty="0" err="1">
                          <a:solidFill>
                            <a:srgbClr val="333333"/>
                          </a:solidFill>
                        </a:rPr>
                        <a:t>Federated</a:t>
                      </a:r>
                      <a:r>
                        <a:rPr lang="pt-BR" sz="1100" b="0" u="none" strike="noStrike" dirty="0">
                          <a:solidFill>
                            <a:srgbClr val="333333"/>
                          </a:solidFill>
                        </a:rPr>
                        <a:t> ID</a:t>
                      </a:r>
                    </a:p>
                    <a:p>
                      <a:pPr marL="447675" marR="0" indent="-282575" algn="l" fontAlgn="t">
                        <a:spcBef>
                          <a:spcPts val="450"/>
                        </a:spcBef>
                        <a:spcAft>
                          <a:spcPts val="450"/>
                        </a:spcAft>
                        <a:tabLst>
                          <a:tab pos="914400" algn="l"/>
                        </a:tabLst>
                      </a:pPr>
                      <a:r>
                        <a:rPr lang="pt-BR" sz="1100" b="0" u="none" strike="noStrike" dirty="0">
                          <a:solidFill>
                            <a:srgbClr val="333333"/>
                          </a:solidFill>
                        </a:rPr>
                        <a:t>“Conta não reconhecida” no painel de suporte</a:t>
                      </a:r>
                    </a:p>
                    <a:p>
                      <a:pPr marL="447675" marR="0" indent="-282575" algn="l" fontAlgn="t">
                        <a:spcBef>
                          <a:spcPts val="450"/>
                        </a:spcBef>
                        <a:spcAft>
                          <a:spcPts val="450"/>
                        </a:spcAft>
                        <a:tabLst>
                          <a:tab pos="914400" algn="l"/>
                        </a:tabLst>
                      </a:pPr>
                      <a:r>
                        <a:rPr lang="pt-BR" sz="1100" b="0" u="none" strike="noStrike" dirty="0">
                          <a:solidFill>
                            <a:srgbClr val="333333"/>
                          </a:solidFill>
                        </a:rPr>
                        <a:t>Erro 400 ou outro erro ao tentar validar uma reivindicação de domínio</a:t>
                      </a:r>
                    </a:p>
                    <a:p>
                      <a:pPr marL="447675" marR="0" indent="-282575" algn="l" fontAlgn="t">
                        <a:spcBef>
                          <a:spcPts val="450"/>
                        </a:spcBef>
                        <a:spcAft>
                          <a:spcPts val="450"/>
                        </a:spcAft>
                        <a:tabLst>
                          <a:tab pos="914400" algn="l"/>
                        </a:tabLst>
                      </a:pPr>
                      <a:r>
                        <a:rPr lang="pt-BR" sz="1100" b="0" u="none" strike="noStrike" dirty="0">
                          <a:solidFill>
                            <a:srgbClr val="333333"/>
                          </a:solidFill>
                        </a:rPr>
                        <a:t>Usuários, grupos ou painel de identidade estão em branco</a:t>
                      </a:r>
                    </a:p>
                    <a:p>
                      <a:pPr marL="447675" marR="0" indent="-282575" algn="l" fontAlgn="t">
                        <a:spcBef>
                          <a:spcPts val="450"/>
                        </a:spcBef>
                        <a:spcAft>
                          <a:spcPts val="450"/>
                        </a:spcAft>
                        <a:tabLst>
                          <a:tab pos="914400" algn="l"/>
                        </a:tabLst>
                      </a:pPr>
                      <a:r>
                        <a:rPr lang="pt-BR" sz="1100" b="0" u="none" strike="noStrike" dirty="0">
                          <a:solidFill>
                            <a:srgbClr val="333333"/>
                          </a:solidFill>
                        </a:rPr>
                        <a:t>Altere a reivindicação de domínio de Enterprise ID para </a:t>
                      </a:r>
                      <a:r>
                        <a:rPr lang="pt-BR" sz="1100" b="0" u="none" strike="noStrike" dirty="0" err="1">
                          <a:solidFill>
                            <a:srgbClr val="333333"/>
                          </a:solidFill>
                        </a:rPr>
                        <a:t>Federated</a:t>
                      </a:r>
                      <a:r>
                        <a:rPr lang="pt-BR" sz="1100" b="0" u="none" strike="noStrike" dirty="0">
                          <a:solidFill>
                            <a:srgbClr val="333333"/>
                          </a:solidFill>
                        </a:rPr>
                        <a:t> (ou vice-versa)</a:t>
                      </a:r>
                    </a:p>
                    <a:p>
                      <a:pPr marL="447675" marR="0" indent="-282575" algn="l" fontAlgn="t">
                        <a:spcBef>
                          <a:spcPts val="450"/>
                        </a:spcBef>
                        <a:spcAft>
                          <a:spcPts val="450"/>
                        </a:spcAft>
                        <a:tabLst>
                          <a:tab pos="914400" algn="l"/>
                        </a:tabLst>
                      </a:pPr>
                      <a:r>
                        <a:rPr lang="pt-BR" sz="1100" b="0" u="none" strike="noStrike" dirty="0">
                          <a:solidFill>
                            <a:srgbClr val="333333"/>
                          </a:solidFill>
                        </a:rPr>
                        <a:t>Erro “Um convite com este código não foi encontrado”</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pt-BR" sz="1100" b="1" u="none" strike="noStrike">
                          <a:solidFill>
                            <a:srgbClr val="333333"/>
                          </a:solidFill>
                        </a:rPr>
                        <a:t>Descreva a natureza do problema</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pt-BR" sz="1100" b="0" u="none" strike="noStrike" dirty="0">
                          <a:solidFill>
                            <a:srgbClr val="333333"/>
                          </a:solidFill>
                        </a:rPr>
                        <a:t>Exponha suas dúvidas ou descreva seu problema em detalhes, incluindo o fluxo </a:t>
                      </a:r>
                      <a:br>
                        <a:rPr lang="pt-BR" sz="1100" b="0" u="none" strike="noStrike" dirty="0">
                          <a:solidFill>
                            <a:srgbClr val="333333"/>
                          </a:solidFill>
                        </a:rPr>
                      </a:br>
                      <a:r>
                        <a:rPr lang="pt-BR" sz="1100" b="0" u="none" strike="noStrike" dirty="0">
                          <a:solidFill>
                            <a:srgbClr val="333333"/>
                          </a:solidFill>
                        </a:rPr>
                        <a:t>de trabalho que causou o problema e as etapas de reprodução. Inclua detalhes </a:t>
                      </a:r>
                      <a:br>
                        <a:rPr lang="pt-BR" sz="1100" b="0" u="none" strike="noStrike" dirty="0">
                          <a:solidFill>
                            <a:srgbClr val="333333"/>
                          </a:solidFill>
                        </a:rPr>
                      </a:br>
                      <a:r>
                        <a:rPr lang="pt-BR" sz="1100" b="0" u="none" strike="noStrike" dirty="0">
                          <a:solidFill>
                            <a:srgbClr val="333333"/>
                          </a:solidFill>
                        </a:rPr>
                        <a:t>sobre quando aconteceu pela primeira vez.</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pt-BR" sz="1100" b="1" u="none" strike="noStrike" dirty="0">
                          <a:solidFill>
                            <a:srgbClr val="333333"/>
                          </a:solidFill>
                        </a:rPr>
                        <a:t>Anexe capturas </a:t>
                      </a:r>
                      <a:br>
                        <a:rPr lang="pt-BR" sz="1100" b="1" u="none" strike="noStrike" dirty="0">
                          <a:solidFill>
                            <a:srgbClr val="333333"/>
                          </a:solidFill>
                        </a:rPr>
                      </a:br>
                      <a:r>
                        <a:rPr lang="pt-BR" sz="1100" b="1" u="none" strike="noStrike" dirty="0">
                          <a:solidFill>
                            <a:srgbClr val="333333"/>
                          </a:solidFill>
                        </a:rPr>
                        <a:t>de tela ou arquivos</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pt-BR" sz="1100" b="0" u="none" strike="noStrike" dirty="0">
                          <a:solidFill>
                            <a:srgbClr val="333333"/>
                          </a:solidFill>
                        </a:rPr>
                        <a:t>É possível anexar arquivos relevantes de até 20 MB. Por exemplo, uma captura </a:t>
                      </a:r>
                      <a:br>
                        <a:rPr lang="pt-BR" sz="1100" b="0" u="none" strike="noStrike" dirty="0">
                          <a:solidFill>
                            <a:srgbClr val="333333"/>
                          </a:solidFill>
                        </a:rPr>
                      </a:br>
                      <a:r>
                        <a:rPr lang="pt-BR" sz="1100" b="0" u="none" strike="noStrike" dirty="0">
                          <a:solidFill>
                            <a:srgbClr val="333333"/>
                          </a:solidFill>
                        </a:rPr>
                        <a:t>de tela do erro. Arquivos executáveis e DLL não são compatíveis.</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pt-BR" sz="1000" i="1"/>
              <a:t>Observação: Para problemas de suporte P1 (críticos), ligue para o Suporte ao cliente da Adobe. Os números de telefone estão listados </a:t>
            </a:r>
            <a:r>
              <a:rPr lang="pt-BR" sz="1000" i="1">
                <a:hlinkClick r:id="rId2" action="ppaction://hlinksldjump"/>
              </a:rPr>
              <a:t>aqui</a:t>
            </a:r>
            <a:r>
              <a:rPr lang="pt-BR" sz="1000" i="1"/>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pt-BR"/>
              <a:t>Criar um caso de suporte | Adobe Analytics, Adobe Audience Manager, 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pt-BR" sz="1400">
                <a:latin typeface="+mn-lt"/>
              </a:rPr>
              <a:t>Siga as etapas abaixo para criar um caso de suporte no Portal da Experience League para as seguintes soluções: </a:t>
            </a:r>
          </a:p>
          <a:p>
            <a:pPr marL="171450" indent="-171450">
              <a:lnSpc>
                <a:spcPct val="100000"/>
              </a:lnSpc>
              <a:spcBef>
                <a:spcPts val="0"/>
              </a:spcBef>
              <a:buFont typeface="Arial" panose="020B0604020202020204" pitchFamily="34" charset="0"/>
              <a:buChar char="•"/>
            </a:pPr>
            <a:r>
              <a:rPr lang="pt-BR" sz="1400" b="1">
                <a:latin typeface="+mn-lt"/>
              </a:rPr>
              <a:t>Adobe Analytics </a:t>
            </a:r>
          </a:p>
          <a:p>
            <a:pPr marL="171450" indent="-171450">
              <a:lnSpc>
                <a:spcPct val="100000"/>
              </a:lnSpc>
              <a:spcBef>
                <a:spcPts val="0"/>
              </a:spcBef>
              <a:buFont typeface="Arial" panose="020B0604020202020204" pitchFamily="34" charset="0"/>
              <a:buChar char="•"/>
            </a:pPr>
            <a:r>
              <a:rPr lang="pt-BR" sz="1400" b="1">
                <a:latin typeface="+mn-lt"/>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571715555"/>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pt-BR" sz="1200">
                          <a:solidFill>
                            <a:schemeClr val="bg1"/>
                          </a:solidFill>
                          <a:latin typeface="+mn-lt"/>
                        </a:rPr>
                        <a:t>AÇÃO</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pt-BR" sz="1350" b="0" dirty="0">
                          <a:solidFill>
                            <a:schemeClr val="tx1"/>
                          </a:solidFill>
                          <a:latin typeface="+mn-lt"/>
                          <a:ea typeface="+mn-ea"/>
                          <a:cs typeface="+mn-cs"/>
                        </a:rPr>
                        <a:t>Vá até o </a:t>
                      </a:r>
                      <a:r>
                        <a:rPr lang="pt-BR" sz="1350" b="0" i="0" u="sng" strike="noStrike"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Site de envio de tíquete da Experience League</a:t>
                      </a:r>
                      <a:r>
                        <a:rPr lang="pt-BR" sz="1350" b="0" i="0" dirty="0">
                          <a:solidFill>
                            <a:schemeClr val="tx1"/>
                          </a:solidFill>
                          <a:latin typeface="+mn-lt"/>
                          <a:ea typeface="+mn-ea"/>
                          <a:cs typeface="+mn-cs"/>
                        </a:rPr>
                        <a:t> </a:t>
                      </a:r>
                    </a:p>
                    <a:p>
                      <a:pPr marL="171450" indent="-171450" fontAlgn="base">
                        <a:buFont typeface="Arial" panose="020B0604020202020204" pitchFamily="34" charset="0"/>
                        <a:buChar char="•"/>
                      </a:pPr>
                      <a:r>
                        <a:rPr lang="pt-BR" sz="1350" b="0" i="0" dirty="0">
                          <a:solidFill>
                            <a:schemeClr val="tx1"/>
                          </a:solidFill>
                          <a:latin typeface="+mn-lt"/>
                          <a:ea typeface="+mn-ea"/>
                          <a:cs typeface="+mn-cs"/>
                        </a:rPr>
                        <a:t>Selecione na guia esquerda para qual solução você precisa de ajuda:</a:t>
                      </a:r>
                    </a:p>
                    <a:p>
                      <a:pPr marL="0" indent="0" algn="l" rtl="0" fontAlgn="base">
                        <a:buFont typeface="Arial" panose="020B0604020202020204" pitchFamily="34" charset="0"/>
                        <a:buNone/>
                      </a:pPr>
                      <a:endParaRPr lang="en-US" sz="1350" b="0" dirty="0">
                        <a:solidFill>
                          <a:schemeClr val="tx1"/>
                        </a:solidFill>
                        <a:latin typeface="Adobe Clean Light"/>
                      </a:endParaRPr>
                    </a:p>
                    <a:p>
                      <a:pPr marL="0" indent="0" fontAlgn="base">
                        <a:buFont typeface="Arial" panose="020B0604020202020204" pitchFamily="34" charset="0"/>
                        <a:buNone/>
                      </a:pPr>
                      <a:r>
                        <a:rPr lang="pt-BR" sz="1350" b="0" dirty="0">
                          <a:solidFill>
                            <a:schemeClr val="tx1"/>
                          </a:solidFill>
                          <a:latin typeface="Adobe Clean Light"/>
                        </a:rPr>
                        <a:t>Preencha o formulário com as seguintes informações/detalhes</a:t>
                      </a:r>
                    </a:p>
                    <a:p>
                      <a:pPr marL="285750" indent="-285750" fontAlgn="base">
                        <a:buFont typeface="Arial" panose="020B0604020202020204" pitchFamily="34" charset="0"/>
                        <a:buChar char="•"/>
                      </a:pPr>
                      <a:r>
                        <a:rPr lang="pt-BR" sz="1350" b="0" dirty="0">
                          <a:solidFill>
                            <a:schemeClr val="tx1"/>
                          </a:solidFill>
                          <a:latin typeface="Adobe Clean Light"/>
                        </a:rPr>
                        <a:t>Assunto da pergunta ou problema</a:t>
                      </a:r>
                    </a:p>
                    <a:p>
                      <a:pPr marL="285750" indent="-285750" fontAlgn="base">
                        <a:buFont typeface="Arial" panose="020B0604020202020204" pitchFamily="34" charset="0"/>
                        <a:buChar char="•"/>
                      </a:pPr>
                      <a:r>
                        <a:rPr lang="pt-BR" sz="1350" b="0" dirty="0">
                          <a:solidFill>
                            <a:schemeClr val="tx1"/>
                          </a:solidFill>
                          <a:latin typeface="Adobe Clean Light"/>
                        </a:rPr>
                        <a:t>Seu nome e sobrenome</a:t>
                      </a:r>
                    </a:p>
                    <a:p>
                      <a:pPr marL="285750" indent="-285750" fontAlgn="base">
                        <a:buFont typeface="Arial" panose="020B0604020202020204" pitchFamily="34" charset="0"/>
                        <a:buChar char="•"/>
                      </a:pPr>
                      <a:r>
                        <a:rPr lang="pt-BR" sz="1350" b="0" dirty="0">
                          <a:solidFill>
                            <a:schemeClr val="tx1"/>
                          </a:solidFill>
                          <a:latin typeface="Adobe Clean Light"/>
                        </a:rPr>
                        <a:t>Seu endereço de </a:t>
                      </a:r>
                      <a:r>
                        <a:rPr lang="pt-BR" sz="1350" b="0" dirty="0" err="1">
                          <a:solidFill>
                            <a:schemeClr val="tx1"/>
                          </a:solidFill>
                          <a:latin typeface="Adobe Clean Light"/>
                        </a:rPr>
                        <a:t>email</a:t>
                      </a:r>
                      <a:endParaRPr lang="pt-BR" sz="1350" b="0" dirty="0">
                        <a:solidFill>
                          <a:schemeClr val="tx1"/>
                        </a:solidFill>
                        <a:latin typeface="Adobe Clean Light"/>
                      </a:endParaRPr>
                    </a:p>
                    <a:p>
                      <a:pPr marL="285750" indent="-285750" fontAlgn="base">
                        <a:buFont typeface="Arial" panose="020B0604020202020204" pitchFamily="34" charset="0"/>
                        <a:buChar char="•"/>
                      </a:pPr>
                      <a:r>
                        <a:rPr lang="pt-BR" sz="1350" b="0" dirty="0">
                          <a:solidFill>
                            <a:schemeClr val="tx1"/>
                          </a:solidFill>
                          <a:latin typeface="Adobe Clean Light"/>
                        </a:rPr>
                        <a:t>Nome da sua empresa</a:t>
                      </a:r>
                    </a:p>
                    <a:p>
                      <a:pPr marL="285750" indent="-285750" fontAlgn="base">
                        <a:buFont typeface="Arial" panose="020B0604020202020204" pitchFamily="34" charset="0"/>
                        <a:buChar char="•"/>
                      </a:pPr>
                      <a:r>
                        <a:rPr lang="pt-BR" sz="1350" b="0" dirty="0">
                          <a:solidFill>
                            <a:schemeClr val="tx1"/>
                          </a:solidFill>
                          <a:latin typeface="Adobe Clean Light"/>
                        </a:rPr>
                        <a:t>Informe a prioridade</a:t>
                      </a:r>
                    </a:p>
                    <a:p>
                      <a:pPr marL="742950" lvl="1" indent="-285750" fontAlgn="base">
                        <a:buFont typeface="Arial" panose="020B0604020202020204" pitchFamily="34" charset="0"/>
                        <a:buChar char="•"/>
                      </a:pPr>
                      <a:r>
                        <a:rPr lang="pt-BR" sz="1350" b="0" dirty="0">
                          <a:solidFill>
                            <a:schemeClr val="tx1"/>
                          </a:solidFill>
                          <a:latin typeface="Adobe Clean Light"/>
                        </a:rPr>
                        <a:t>P1 exige uma chamada telefônica</a:t>
                      </a:r>
                    </a:p>
                    <a:p>
                      <a:pPr marL="742950" lvl="1" indent="-285750" fontAlgn="base">
                        <a:buFont typeface="Arial" panose="020B0604020202020204" pitchFamily="34" charset="0"/>
                        <a:buChar char="•"/>
                      </a:pPr>
                      <a:r>
                        <a:rPr lang="pt-BR" sz="1350" b="0" dirty="0">
                          <a:solidFill>
                            <a:schemeClr val="tx1"/>
                          </a:solidFill>
                          <a:latin typeface="Adobe Clean Light"/>
                        </a:rPr>
                        <a:t>P2 urgente</a:t>
                      </a:r>
                    </a:p>
                    <a:p>
                      <a:pPr marL="742950" lvl="1" indent="-285750" fontAlgn="base">
                        <a:buFont typeface="Arial" panose="020B0604020202020204" pitchFamily="34" charset="0"/>
                        <a:buChar char="•"/>
                      </a:pPr>
                      <a:r>
                        <a:rPr lang="pt-BR" sz="1350" b="0" dirty="0">
                          <a:solidFill>
                            <a:schemeClr val="tx1"/>
                          </a:solidFill>
                          <a:latin typeface="Adobe Clean Light"/>
                        </a:rPr>
                        <a:t>P3 importante</a:t>
                      </a:r>
                    </a:p>
                    <a:p>
                      <a:pPr marL="742950" lvl="1" indent="-285750" fontAlgn="base">
                        <a:buFont typeface="Arial" panose="020B0604020202020204" pitchFamily="34" charset="0"/>
                        <a:buChar char="•"/>
                      </a:pPr>
                      <a:r>
                        <a:rPr lang="pt-BR" sz="1350" b="0" dirty="0">
                          <a:solidFill>
                            <a:schemeClr val="tx1"/>
                          </a:solidFill>
                          <a:latin typeface="Adobe Clean Light"/>
                        </a:rPr>
                        <a:t>P4 leve (só preciso informar)</a:t>
                      </a:r>
                    </a:p>
                    <a:p>
                      <a:pPr marL="285750" indent="-285750" fontAlgn="base">
                        <a:buFont typeface="Arial" panose="020B0604020202020204" pitchFamily="34" charset="0"/>
                        <a:buChar char="•"/>
                      </a:pPr>
                      <a:r>
                        <a:rPr lang="pt-BR" sz="1350" b="0" dirty="0">
                          <a:solidFill>
                            <a:schemeClr val="tx1"/>
                          </a:solidFill>
                          <a:latin typeface="Adobe Clean Light"/>
                        </a:rPr>
                        <a:t>Forneça detalhes da consulta ou do problema</a:t>
                      </a:r>
                    </a:p>
                    <a:p>
                      <a:pPr marL="0" indent="0" algn="l" rtl="0" fontAlgn="base">
                        <a:buFont typeface="Arial" panose="020B0604020202020204" pitchFamily="34" charset="0"/>
                        <a:buNone/>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4"/>
          <a:stretch>
            <a:fillRect/>
          </a:stretch>
        </p:blipFill>
        <p:spPr>
          <a:xfrm>
            <a:off x="6096000" y="2818424"/>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7860" y="6375492"/>
            <a:ext cx="9754998" cy="400110"/>
          </a:xfrm>
          <a:prstGeom prst="rect">
            <a:avLst/>
          </a:prstGeom>
          <a:noFill/>
        </p:spPr>
        <p:txBody>
          <a:bodyPr wrap="square">
            <a:spAutoFit/>
          </a:bodyPr>
          <a:lstStyle/>
          <a:p>
            <a:pPr marL="225425">
              <a:lnSpc>
                <a:spcPct val="100000"/>
              </a:lnSpc>
            </a:pPr>
            <a:r>
              <a:rPr lang="pt-BR" sz="1000" i="1" dirty="0"/>
              <a:t>A confirmação por </a:t>
            </a:r>
            <a:r>
              <a:rPr lang="pt-BR" sz="1000" i="1" dirty="0" err="1"/>
              <a:t>email</a:t>
            </a:r>
            <a:r>
              <a:rPr lang="pt-BR" sz="1000" i="1" dirty="0"/>
              <a:t> deve vir se o seu </a:t>
            </a:r>
            <a:r>
              <a:rPr lang="pt-BR" sz="1000" i="1" dirty="0" err="1"/>
              <a:t>email</a:t>
            </a:r>
            <a:r>
              <a:rPr lang="pt-BR" sz="1000" i="1" dirty="0"/>
              <a:t> estiver registrado como um usuário com suporte (gerado pelo sistema) e assim que um tíquete for atribuído </a:t>
            </a:r>
            <a:br>
              <a:rPr lang="pt-BR" sz="1000" i="1" dirty="0"/>
            </a:br>
            <a:r>
              <a:rPr lang="pt-BR" sz="1000" i="1" dirty="0"/>
              <a:t>a um engenheiro do atendimento e enviar um </a:t>
            </a:r>
            <a:r>
              <a:rPr lang="pt-BR" sz="1000" i="1" dirty="0" err="1"/>
              <a:t>email</a:t>
            </a:r>
            <a:r>
              <a:rPr lang="pt-BR" sz="1000" i="1" dirty="0"/>
              <a:t> de volta.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pt-BR" sz="1400" b="1">
                <a:latin typeface="+mn-lt"/>
              </a:rPr>
              <a:t>Adobe Target</a:t>
            </a:r>
          </a:p>
          <a:p>
            <a:pPr marL="171450" indent="-171450">
              <a:lnSpc>
                <a:spcPct val="100000"/>
              </a:lnSpc>
              <a:spcBef>
                <a:spcPts val="0"/>
              </a:spcBef>
              <a:buFont typeface="Arial" panose="020B0604020202020204" pitchFamily="34" charset="0"/>
              <a:buChar char="•"/>
            </a:pPr>
            <a:r>
              <a:rPr lang="pt-BR" sz="1400" b="1"/>
              <a:t>Adobe Social</a:t>
            </a: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pt-BR"/>
              <a:t>Criar um caso de suporte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pt-BR" sz="1400">
                <a:latin typeface="+mn-lt"/>
              </a:rPr>
              <a:t>Siga as etapas abaixo para criar um caso de suporte no Portal da Experience League para as seguintes soluções: </a:t>
            </a:r>
          </a:p>
          <a:p>
            <a:pPr marL="171450" indent="-171450">
              <a:lnSpc>
                <a:spcPct val="100000"/>
              </a:lnSpc>
              <a:spcBef>
                <a:spcPts val="0"/>
              </a:spcBef>
              <a:buFont typeface="Arial" panose="020B0604020202020204" pitchFamily="34" charset="0"/>
              <a:buChar char="•"/>
            </a:pPr>
            <a:r>
              <a:rPr lang="pt-BR" sz="1400" b="1">
                <a:latin typeface="+mn-lt"/>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634216763"/>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pt-BR" sz="1200">
                          <a:solidFill>
                            <a:schemeClr val="bg1"/>
                          </a:solidFill>
                          <a:latin typeface="+mn-lt"/>
                        </a:rPr>
                        <a:t>AÇÃO</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pt-BR" sz="1350" b="0" dirty="0">
                          <a:solidFill>
                            <a:schemeClr val="tx1"/>
                          </a:solidFill>
                          <a:latin typeface="+mn-lt"/>
                          <a:ea typeface="+mn-ea"/>
                          <a:cs typeface="+mn-cs"/>
                        </a:rPr>
                        <a:t>Vá até o </a:t>
                      </a:r>
                      <a:r>
                        <a:rPr lang="pt-B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Site de envio de tíquete da Experience League</a:t>
                      </a:r>
                      <a:r>
                        <a:rPr lang="pt-BR" sz="1350" b="0" i="0" dirty="0">
                          <a:solidFill>
                            <a:schemeClr val="tx1"/>
                          </a:solidFill>
                          <a:latin typeface="+mn-lt"/>
                          <a:ea typeface="+mn-ea"/>
                          <a:cs typeface="+mn-cs"/>
                        </a:rPr>
                        <a:t> </a:t>
                      </a:r>
                    </a:p>
                    <a:p>
                      <a:pPr marL="171450" indent="-171450" fontAlgn="base">
                        <a:buFont typeface="Arial" panose="020B0604020202020204" pitchFamily="34" charset="0"/>
                        <a:buChar char="•"/>
                      </a:pPr>
                      <a:r>
                        <a:rPr lang="pt-BR" sz="1350" b="0" i="0" dirty="0">
                          <a:solidFill>
                            <a:schemeClr val="tx1"/>
                          </a:solidFill>
                          <a:latin typeface="+mn-lt"/>
                          <a:ea typeface="+mn-ea"/>
                          <a:cs typeface="+mn-cs"/>
                        </a:rPr>
                        <a:t>Selecione na guia esquerda para qual solução você precisa de ajuda: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pt-BR" sz="1350" b="0" dirty="0">
                          <a:solidFill>
                            <a:schemeClr val="tx1"/>
                          </a:solidFill>
                          <a:latin typeface="Adobe Clean Light"/>
                        </a:rPr>
                        <a:t>Preencha o formulário com as seguintes informações/detalhes</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Resumo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Etapas para reproduzir o problema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Mudanças recentes de ambiente s</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Capturas de tela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Mensagens de erro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Arquivos de log</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pt-BR" sz="1000" i="1"/>
              <a:t>Acesso direto ao </a:t>
            </a:r>
            <a:r>
              <a:rPr lang="pt-BR" sz="1000" i="1">
                <a:hlinkClick r:id="rId3"/>
              </a:rPr>
              <a:t>Adobe Primetime</a:t>
            </a:r>
            <a:r>
              <a:rPr lang="pt-BR" sz="1000" i="1"/>
              <a:t> e acesso direto ao </a:t>
            </a:r>
            <a:r>
              <a:rPr lang="pt-BR" sz="1000" i="1">
                <a:hlinkClick r:id="rId4"/>
              </a:rPr>
              <a:t>Portal de suporte do Adobe Commerce</a:t>
            </a:r>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527772" y="273965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162427" y="352742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pt-BR"/>
              <a:t>Criar um caso de suporte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pt-BR" sz="1400">
                <a:latin typeface="+mn-lt"/>
              </a:rPr>
              <a:t>Siga as etapas abaixo para criar um caso de suporte no Portal da Experience League para as seguintes soluções: </a:t>
            </a:r>
          </a:p>
          <a:p>
            <a:pPr marL="171450" indent="-171450">
              <a:lnSpc>
                <a:spcPct val="100000"/>
              </a:lnSpc>
              <a:spcBef>
                <a:spcPts val="0"/>
              </a:spcBef>
              <a:buFont typeface="Arial" panose="020B0604020202020204" pitchFamily="34" charset="0"/>
              <a:buChar char="•"/>
            </a:pPr>
            <a:r>
              <a:rPr lang="pt-BR" sz="1400" b="1">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1383315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pt-BR" sz="1200">
                          <a:solidFill>
                            <a:schemeClr val="bg1"/>
                          </a:solidFill>
                          <a:latin typeface="+mn-lt"/>
                        </a:rPr>
                        <a:t>AÇÃO</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pt-BR" sz="1350" b="0" dirty="0">
                          <a:solidFill>
                            <a:schemeClr val="tx1"/>
                          </a:solidFill>
                          <a:latin typeface="+mn-lt"/>
                          <a:ea typeface="+mn-ea"/>
                          <a:cs typeface="+mn-cs"/>
                        </a:rPr>
                        <a:t>Vá até o </a:t>
                      </a:r>
                      <a:r>
                        <a:rPr lang="pt-BR" sz="1350" b="0" i="0" u="sng" strike="noStrike"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t>Site de envio de tíquete da Experience League</a:t>
                      </a:r>
                      <a:r>
                        <a:rPr lang="pt-BR" sz="1350" b="0" i="0" dirty="0">
                          <a:solidFill>
                            <a:schemeClr val="tx1"/>
                          </a:solidFill>
                          <a:latin typeface="+mn-lt"/>
                          <a:ea typeface="+mn-ea"/>
                          <a:cs typeface="+mn-cs"/>
                        </a:rPr>
                        <a:t> ou navegue diretamente para </a:t>
                      </a:r>
                      <a:r>
                        <a:rPr lang="pt-BR" sz="1350" b="0" i="0" dirty="0">
                          <a:solidFill>
                            <a:schemeClr val="tx1"/>
                          </a:solidFill>
                          <a:latin typeface="+mn-lt"/>
                          <a:ea typeface="+mn-ea"/>
                          <a:cs typeface="+mn-cs"/>
                          <a:hlinkClick r:id="rId3"/>
                        </a:rPr>
                        <a:t>https://support.magento.com</a:t>
                      </a:r>
                      <a:r>
                        <a:rPr lang="pt-BR" sz="1350" b="0" i="0" dirty="0">
                          <a:solidFill>
                            <a:schemeClr val="tx1"/>
                          </a:solidFill>
                          <a:latin typeface="+mn-lt"/>
                          <a:ea typeface="+mn-ea"/>
                          <a:cs typeface="+mn-cs"/>
                        </a:rPr>
                        <a:t> e faça login.</a:t>
                      </a:r>
                    </a:p>
                    <a:p>
                      <a:pPr marL="0" indent="0" algn="l" rtl="0" fontAlgn="base">
                        <a:buFont typeface="Arial" panose="020B0604020202020204" pitchFamily="34" charset="0"/>
                        <a:buNone/>
                      </a:pPr>
                      <a:endParaRPr lang="en-US" sz="135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pt-BR" sz="1350" b="0" i="0" dirty="0">
                          <a:solidFill>
                            <a:schemeClr val="tx1"/>
                          </a:solidFill>
                          <a:latin typeface="+mn-lt"/>
                          <a:ea typeface="+mn-ea"/>
                          <a:cs typeface="+mn-cs"/>
                        </a:rPr>
                        <a:t>Selecione na guia esquerda para qual solução você precisa de ajuda: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pt-BR" sz="1350" b="0" dirty="0">
                          <a:solidFill>
                            <a:schemeClr val="tx1"/>
                          </a:solidFill>
                          <a:latin typeface="Adobe Clean Light"/>
                        </a:rPr>
                        <a:t>Preencha o formulário com as seguintes informações/detalhes</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URL do projeto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Ambiente</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Em tempo real ou não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Etapas para reproduzir o problema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Mudanças recentes de ambiente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Capturas de tela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Mensagens de erro </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Arquivos de log</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pt-BR" sz="1000" i="1"/>
              <a:t>Acesso direto ao </a:t>
            </a:r>
            <a:r>
              <a:rPr lang="pt-BR" sz="1000" i="1">
                <a:hlinkClick r:id="rId4"/>
              </a:rPr>
              <a:t>Portal de suporte do Adobe Commerce</a:t>
            </a:r>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608856" y="2904749"/>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822232" y="3852922"/>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pt-BR"/>
              <a:t>Criar um caso de suporte | 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pt-BR" sz="1400">
                <a:latin typeface="+mn-lt"/>
              </a:rPr>
              <a:t>Siga as etapas abaixo para criar um caso de suporte no Marketo Nation para as seguintes soluções: </a:t>
            </a:r>
          </a:p>
          <a:p>
            <a:pPr>
              <a:spcBef>
                <a:spcPts val="0"/>
              </a:spcBef>
            </a:pPr>
            <a:r>
              <a:rPr lang="pt-BR" sz="1400" b="1">
                <a:latin typeface="+mn-lt"/>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993611474"/>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pt-BR" sz="1200">
                          <a:solidFill>
                            <a:schemeClr val="bg1"/>
                          </a:solidFill>
                          <a:latin typeface="+mn-lt"/>
                        </a:rPr>
                        <a:t>AÇÃO</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pt-BR" sz="1400" b="0" dirty="0">
                          <a:solidFill>
                            <a:schemeClr val="tx1"/>
                          </a:solidFill>
                          <a:latin typeface="+mn-lt"/>
                        </a:rPr>
                        <a:t>Navegue até o Site de envio de tíquete da Experience League ou navegue diretamente para o </a:t>
                      </a:r>
                      <a:r>
                        <a:rPr lang="pt-BR" sz="1400" b="1" dirty="0">
                          <a:solidFill>
                            <a:schemeClr val="tx1"/>
                          </a:solidFill>
                          <a:latin typeface="+mn-lt"/>
                          <a:hlinkClick r:id="rId2"/>
                        </a:rPr>
                        <a:t>Marketing Nation </a:t>
                      </a:r>
                      <a:r>
                        <a:rPr lang="pt-BR" sz="1400" b="0" dirty="0">
                          <a:solidFill>
                            <a:schemeClr val="tx1"/>
                          </a:solidFill>
                          <a:latin typeface="+mn-lt"/>
                        </a:rPr>
                        <a:t>e faça login</a:t>
                      </a:r>
                    </a:p>
                    <a:p>
                      <a:pPr marL="285750" marR="0" indent="-285750">
                        <a:spcBef>
                          <a:spcPts val="0"/>
                        </a:spcBef>
                        <a:spcAft>
                          <a:spcPts val="0"/>
                        </a:spcAft>
                        <a:buFont typeface="Arial" panose="020B0604020202020204" pitchFamily="34" charset="0"/>
                        <a:buChar char="•"/>
                      </a:pPr>
                      <a:r>
                        <a:rPr lang="pt-BR" sz="1400" b="0" dirty="0">
                          <a:solidFill>
                            <a:schemeClr val="tx1"/>
                          </a:solidFill>
                          <a:latin typeface="+mn-lt"/>
                        </a:rPr>
                        <a:t>Clique na opção Suporte</a:t>
                      </a:r>
                    </a:p>
                    <a:p>
                      <a:pPr marL="285750" marR="0" indent="-285750">
                        <a:spcBef>
                          <a:spcPts val="0"/>
                        </a:spcBef>
                        <a:spcAft>
                          <a:spcPts val="0"/>
                        </a:spcAft>
                        <a:buFont typeface="Arial" panose="020B0604020202020204" pitchFamily="34" charset="0"/>
                        <a:buChar char="•"/>
                      </a:pPr>
                      <a:r>
                        <a:rPr lang="pt-BR" sz="1400" b="0" dirty="0">
                          <a:solidFill>
                            <a:schemeClr val="tx1"/>
                          </a:solidFill>
                          <a:latin typeface="+mn-lt"/>
                        </a:rPr>
                        <a:t>Clique no botão Abrir </a:t>
                      </a:r>
                      <a:r>
                        <a:rPr lang="pt-BR" sz="1400" b="1" dirty="0">
                          <a:solidFill>
                            <a:schemeClr val="tx1"/>
                          </a:solidFill>
                          <a:latin typeface="+mn-lt"/>
                        </a:rPr>
                        <a:t>Novo caso</a:t>
                      </a:r>
                    </a:p>
                    <a:p>
                      <a:pPr marL="0" marR="0" indent="0" algn="l" rtl="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pt-BR" sz="1350" b="0" dirty="0">
                          <a:solidFill>
                            <a:schemeClr val="tx1"/>
                          </a:solidFill>
                          <a:latin typeface="Adobe Clean Light"/>
                        </a:rPr>
                        <a:t>Preencha o formulário com as seguintes informações/detalhes</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Assunto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Descrição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Prioridade</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Tio de caso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Problema do caso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Subproblema do caso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Instância (se aplicável)</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Lista de </a:t>
                      </a:r>
                      <a:r>
                        <a:rPr lang="pt-BR" sz="1350" b="0" dirty="0" err="1">
                          <a:solidFill>
                            <a:schemeClr val="tx1"/>
                          </a:solidFill>
                          <a:latin typeface="Adobe Clean Light" panose="020B0303020404020204" pitchFamily="34" charset="0"/>
                        </a:rPr>
                        <a:t>email</a:t>
                      </a:r>
                      <a:r>
                        <a:rPr lang="pt-BR" sz="1350" b="0" dirty="0">
                          <a:solidFill>
                            <a:schemeClr val="tx1"/>
                          </a:solidFill>
                          <a:latin typeface="Adobe Clean Light" panose="020B0303020404020204" pitchFamily="34" charset="0"/>
                        </a:rPr>
                        <a:t> </a:t>
                      </a:r>
                      <a:r>
                        <a:rPr lang="pt-BR" sz="1350" b="0" dirty="0" err="1">
                          <a:solidFill>
                            <a:schemeClr val="tx1"/>
                          </a:solidFill>
                          <a:latin typeface="Adobe Clean Light" panose="020B0303020404020204" pitchFamily="34" charset="0"/>
                        </a:rPr>
                        <a:t>cc</a:t>
                      </a:r>
                      <a:endParaRPr lang="pt-BR"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Permissão de acesso remoto</a:t>
                      </a:r>
                    </a:p>
                    <a:p>
                      <a:pPr marL="171450" indent="-171450">
                        <a:buFont typeface="Arial" panose="020B0604020202020204" pitchFamily="34" charset="0"/>
                        <a:buChar char="•"/>
                      </a:pPr>
                      <a:r>
                        <a:rPr lang="pt-BR" sz="1350" b="0" dirty="0">
                          <a:solidFill>
                            <a:schemeClr val="tx1"/>
                          </a:solidFill>
                          <a:latin typeface="Adobe Clean Light" panose="020B0303020404020204" pitchFamily="34" charset="0"/>
                        </a:rPr>
                        <a:t>Capturas de tela </a:t>
                      </a:r>
                    </a:p>
                    <a:p>
                      <a:pPr marL="0" indent="0" algn="l" rtl="0" fontAlgn="base">
                        <a:buFont typeface="Arial" panose="020B0604020202020204" pitchFamily="34" charset="0"/>
                        <a:buNone/>
                      </a:pPr>
                      <a:endParaRPr lang="en-US" sz="1350" b="0" dirty="0">
                        <a:solidFill>
                          <a:schemeClr val="tx1"/>
                        </a:solidFill>
                        <a:latin typeface="+mn-lt"/>
                      </a:endParaRPr>
                    </a:p>
                    <a:p>
                      <a:pPr marL="0" indent="0" algn="l" rtl="0" fontAlgn="base">
                        <a:buFont typeface="Arial" panose="020B0604020202020204" pitchFamily="34" charset="0"/>
                        <a:buNone/>
                      </a:pPr>
                      <a:endParaRPr lang="en-US" sz="1350" b="0" dirty="0">
                        <a:solidFill>
                          <a:schemeClr val="tx1"/>
                        </a:solidFill>
                        <a:latin typeface="+mn-lt"/>
                      </a:endParaRPr>
                    </a:p>
                    <a:p>
                      <a:pPr marL="0" indent="0" fontAlgn="base">
                        <a:buFont typeface="Arial" panose="020B0604020202020204" pitchFamily="34" charset="0"/>
                        <a:buNone/>
                      </a:pPr>
                      <a:r>
                        <a:rPr lang="pt-BR" sz="1350" b="0" dirty="0">
                          <a:solidFill>
                            <a:schemeClr val="tx1"/>
                          </a:solidFill>
                          <a:latin typeface="Adobe Clean Light" panose="020B0303020404020204" pitchFamily="34" charset="0"/>
                        </a:rPr>
                        <a:t>Um vídeo passo a passo de como usar o</a:t>
                      </a:r>
                    </a:p>
                    <a:p>
                      <a:pPr marL="0" indent="0" fontAlgn="base">
                        <a:buFont typeface="Arial" panose="020B0604020202020204" pitchFamily="34" charset="0"/>
                        <a:buNone/>
                      </a:pPr>
                      <a:r>
                        <a:rPr lang="pt-BR" sz="1350" b="0" dirty="0">
                          <a:solidFill>
                            <a:schemeClr val="tx1"/>
                          </a:solidFill>
                          <a:latin typeface="Adobe Clean Light" panose="020B0303020404020204" pitchFamily="34" charset="0"/>
                        </a:rPr>
                        <a:t>Porta de suporte pode ser acessado </a:t>
                      </a:r>
                      <a:r>
                        <a:rPr lang="pt-BR" sz="1350" b="0" dirty="0">
                          <a:solidFill>
                            <a:schemeClr val="tx1"/>
                          </a:solidFill>
                          <a:latin typeface="Adobe Clean Light" panose="020B0303020404020204" pitchFamily="34" charset="0"/>
                          <a:hlinkClick r:id="rId3"/>
                        </a:rPr>
                        <a:t>aqui</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pt-BR" sz="1000" i="1"/>
              <a:t>Acesso direto ao </a:t>
            </a:r>
            <a:r>
              <a:rPr lang="pt-BR" sz="1000" i="1">
                <a:hlinkClick r:id="rId2"/>
              </a:rPr>
              <a:t>Portal de suporte do Adobe Marketo Engage</a:t>
            </a:r>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a:latin typeface="+mj-lt"/>
              </a:rPr>
              <a:t>Interação com o Suporte ao cliente da Adobe</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92581"/>
            <a:chOff x="370668" y="2018857"/>
            <a:chExt cx="3672000" cy="4492581"/>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pt-BR" sz="1600" dirty="0">
                  <a:latin typeface="+mj-lt"/>
                </a:rPr>
                <a:t>Quem pode entrar em contato </a:t>
              </a:r>
              <a:br>
                <a:rPr lang="pt-BR" sz="1600" dirty="0">
                  <a:latin typeface="+mj-lt"/>
                </a:rPr>
              </a:br>
              <a:r>
                <a:rPr lang="pt-BR" sz="1600" dirty="0">
                  <a:latin typeface="+mj-lt"/>
                </a:rPr>
                <a:t>com o Suporte da Adobe?</a:t>
              </a:r>
            </a:p>
          </p:txBody>
        </p:sp>
        <p:sp>
          <p:nvSpPr>
            <p:cNvPr id="76" name="Rectangle 75">
              <a:extLst>
                <a:ext uri="{FF2B5EF4-FFF2-40B4-BE49-F238E27FC236}">
                  <a16:creationId xmlns:a16="http://schemas.microsoft.com/office/drawing/2014/main" id="{09DF938A-5456-48D0-BF41-7B8787FAACAB}"/>
                </a:ext>
              </a:extLst>
            </p:cNvPr>
            <p:cNvSpPr/>
            <p:nvPr/>
          </p:nvSpPr>
          <p:spPr>
            <a:xfrm>
              <a:off x="417598" y="3756838"/>
              <a:ext cx="3578140" cy="2754600"/>
            </a:xfrm>
            <a:prstGeom prst="rect">
              <a:avLst/>
            </a:prstGeom>
          </p:spPr>
          <p:txBody>
            <a:bodyPr wrap="square">
              <a:spAutoFit/>
            </a:bodyPr>
            <a:lstStyle/>
            <a:p>
              <a:pPr>
                <a:spcAft>
                  <a:spcPts val="300"/>
                </a:spcAft>
                <a:buClr>
                  <a:srgbClr val="000000">
                    <a:lumMod val="85000"/>
                    <a:lumOff val="15000"/>
                  </a:srgbClr>
                </a:buClr>
                <a:defRPr/>
              </a:pPr>
              <a:r>
                <a:rPr lang="pt-BR" sz="1200" dirty="0">
                  <a:solidFill>
                    <a:srgbClr val="2C2C2C"/>
                  </a:solidFill>
                </a:rPr>
                <a:t>A Adobe atribui a mais alta prioridade à segurança </a:t>
              </a:r>
              <a:br>
                <a:rPr lang="pt-BR" sz="1200" dirty="0">
                  <a:solidFill>
                    <a:srgbClr val="2C2C2C"/>
                  </a:solidFill>
                </a:rPr>
              </a:br>
              <a:r>
                <a:rPr lang="pt-BR" sz="1200" dirty="0">
                  <a:solidFill>
                    <a:srgbClr val="2C2C2C"/>
                  </a:solidFill>
                </a:rPr>
                <a:t>e proteção dos seus dados. Para garantir isso, incentivamos você a designar algumas pessoas de sua organização como </a:t>
              </a:r>
              <a:r>
                <a:rPr lang="pt-BR" sz="1200" dirty="0">
                  <a:solidFill>
                    <a:srgbClr val="00B0F0"/>
                  </a:solidFill>
                  <a:hlinkClick r:id="rId2">
                    <a:extLst>
                      <a:ext uri="{A12FA001-AC4F-418D-AE19-62706E023703}">
                        <ahyp:hlinkClr xmlns:ahyp="http://schemas.microsoft.com/office/drawing/2018/hyperlinkcolor" val="tx"/>
                      </a:ext>
                    </a:extLst>
                  </a:hlinkClick>
                </a:rPr>
                <a:t>Contatos de suporte designados</a:t>
              </a:r>
              <a:r>
                <a:rPr lang="pt-BR" sz="1200" dirty="0">
                  <a:solidFill>
                    <a:srgbClr val="2C2C2C"/>
                  </a:solidFill>
                </a:rPr>
                <a:t>, </a:t>
              </a:r>
              <a:br>
                <a:rPr lang="pt-BR" sz="1200" dirty="0">
                  <a:solidFill>
                    <a:srgbClr val="2C2C2C"/>
                  </a:solidFill>
                </a:rPr>
              </a:br>
              <a:r>
                <a:rPr lang="pt-BR" sz="1200" dirty="0">
                  <a:solidFill>
                    <a:srgbClr val="2C2C2C"/>
                  </a:solidFill>
                </a:rPr>
                <a:t>que terão acesso total ao produto, são treinados e podem responder a perguntas básicas específicas </a:t>
              </a:r>
              <a:br>
                <a:rPr lang="pt-BR" sz="1200" dirty="0">
                  <a:solidFill>
                    <a:srgbClr val="2C2C2C"/>
                  </a:solidFill>
                </a:rPr>
              </a:br>
              <a:r>
                <a:rPr lang="pt-BR" sz="1200" dirty="0">
                  <a:solidFill>
                    <a:srgbClr val="2C2C2C"/>
                  </a:solidFill>
                </a:rPr>
                <a:t>para a implementação. </a:t>
              </a:r>
            </a:p>
            <a:p>
              <a:pPr marL="228600" indent="-228600">
                <a:spcAft>
                  <a:spcPts val="300"/>
                </a:spcAft>
                <a:buClr>
                  <a:srgbClr val="000000">
                    <a:lumMod val="85000"/>
                    <a:lumOff val="15000"/>
                  </a:srgbClr>
                </a:buClr>
                <a:buFont typeface="Arial" panose="020B0604020202020204" pitchFamily="34" charset="0"/>
                <a:buChar char="•"/>
                <a:defRPr/>
              </a:pPr>
              <a:r>
                <a:rPr lang="pt-BR" sz="1200" dirty="0">
                  <a:solidFill>
                    <a:srgbClr val="2C2C2C"/>
                  </a:solidFill>
                </a:rPr>
                <a:t>Apenas os Contatos de suporte designados serão autorizados a discutir os dados e fazer as alterações necessárias nas configurações da conta.</a:t>
              </a:r>
            </a:p>
            <a:p>
              <a:pPr marL="228600" indent="-228600">
                <a:spcAft>
                  <a:spcPts val="300"/>
                </a:spcAft>
                <a:buClr>
                  <a:srgbClr val="000000">
                    <a:lumMod val="85000"/>
                    <a:lumOff val="15000"/>
                  </a:srgbClr>
                </a:buClr>
                <a:buFont typeface="Arial" panose="020B0604020202020204" pitchFamily="34" charset="0"/>
                <a:buChar char="•"/>
                <a:defRPr/>
              </a:pPr>
              <a:r>
                <a:rPr lang="pt-BR" sz="1200" dirty="0">
                  <a:solidFill>
                    <a:srgbClr val="2C2C2C"/>
                  </a:solidFill>
                </a:rPr>
                <a:t>Pessoas não autorizadas como Contato de suporte designado podem entrar em contato com a equipe de suporte, no entanto, serão direcionados para ajuda/fóruns online.</a:t>
              </a: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pt-BR" sz="1600" dirty="0">
                  <a:latin typeface="+mj-lt"/>
                </a:rPr>
                <a:t>Modificação ou adição de Contatos </a:t>
              </a:r>
              <a:br>
                <a:rPr lang="pt-BR" sz="1600" dirty="0">
                  <a:latin typeface="+mj-lt"/>
                </a:rPr>
              </a:br>
              <a:r>
                <a:rPr lang="pt-BR" sz="1600" dirty="0">
                  <a:latin typeface="+mj-lt"/>
                </a:rPr>
                <a:t>de suporte designados</a:t>
              </a:r>
            </a:p>
          </p:txBody>
        </p:sp>
        <p:sp>
          <p:nvSpPr>
            <p:cNvPr id="68" name="Rectangle 67">
              <a:extLst>
                <a:ext uri="{FF2B5EF4-FFF2-40B4-BE49-F238E27FC236}">
                  <a16:creationId xmlns:a16="http://schemas.microsoft.com/office/drawing/2014/main" id="{F55366C7-0E51-4B1D-B0EA-8421EAAC4EB2}"/>
                </a:ext>
              </a:extLst>
            </p:cNvPr>
            <p:cNvSpPr/>
            <p:nvPr/>
          </p:nvSpPr>
          <p:spPr>
            <a:xfrm>
              <a:off x="4333872" y="3756838"/>
              <a:ext cx="3524254" cy="1200329"/>
            </a:xfrm>
            <a:prstGeom prst="rect">
              <a:avLst/>
            </a:prstGeom>
          </p:spPr>
          <p:txBody>
            <a:bodyPr wrap="square">
              <a:spAutoFit/>
            </a:bodyPr>
            <a:lstStyle/>
            <a:p>
              <a:pPr>
                <a:spcAft>
                  <a:spcPts val="300"/>
                </a:spcAft>
                <a:buClr>
                  <a:srgbClr val="000000">
                    <a:lumMod val="85000"/>
                    <a:lumOff val="15000"/>
                  </a:srgbClr>
                </a:buClr>
                <a:defRPr/>
              </a:pPr>
              <a:r>
                <a:rPr lang="pt-BR" sz="1200" dirty="0">
                  <a:solidFill>
                    <a:srgbClr val="2C2C2C"/>
                  </a:solidFill>
                </a:rPr>
                <a:t>Apenas os Contatos de suporte designados existentes podem obter as alterações feitas na lista de Contatos de suporte designados existentes na mesma organização. Entre em contato com o Atendimento ao cliente por telefone ou </a:t>
              </a:r>
              <a:r>
                <a:rPr lang="pt-BR" sz="1200" dirty="0" err="1">
                  <a:solidFill>
                    <a:srgbClr val="2C2C2C"/>
                  </a:solidFill>
                </a:rPr>
                <a:t>email</a:t>
              </a:r>
              <a:r>
                <a:rPr lang="pt-BR" sz="1200" dirty="0">
                  <a:solidFill>
                    <a:srgbClr val="2C2C2C"/>
                  </a:solidFill>
                </a:rPr>
                <a:t> para adicionar/remover usuários.</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pt-BR" sz="1600" dirty="0">
                  <a:latin typeface="+mj-lt"/>
                </a:rPr>
                <a:t>Como entrar em contato </a:t>
              </a:r>
              <a:br>
                <a:rPr lang="pt-BR" sz="1600" dirty="0">
                  <a:latin typeface="+mj-lt"/>
                </a:rPr>
              </a:br>
              <a:r>
                <a:rPr lang="pt-BR" sz="1600" dirty="0">
                  <a:latin typeface="+mj-lt"/>
                </a:rPr>
                <a:t>com a Adobe?</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985159"/>
            </a:xfrm>
            <a:prstGeom prst="rect">
              <a:avLst/>
            </a:prstGeom>
          </p:spPr>
          <p:txBody>
            <a:bodyPr wrap="square">
              <a:spAutoFit/>
            </a:bodyPr>
            <a:lstStyle/>
            <a:p>
              <a:pPr marL="0" lvl="1">
                <a:spcAft>
                  <a:spcPts val="600"/>
                </a:spcAft>
              </a:pPr>
              <a:r>
                <a:rPr lang="pt-BR" sz="1200" b="1" dirty="0"/>
                <a:t>Suporte da Experience League:</a:t>
              </a:r>
              <a:r>
                <a:rPr lang="pt-BR" sz="1200" dirty="0"/>
                <a:t> </a:t>
              </a:r>
              <a:r>
                <a:rPr lang="pt-BR" sz="1200" u="sng" dirty="0">
                  <a:solidFill>
                    <a:srgbClr val="00B0F0"/>
                  </a:solidFill>
                  <a:hlinkClick r:id="rId3">
                    <a:extLst>
                      <a:ext uri="{A12FA001-AC4F-418D-AE19-62706E023703}">
                        <ahyp:hlinkClr xmlns:ahyp="http://schemas.microsoft.com/office/drawing/2018/hyperlinkcolor" val="tx"/>
                      </a:ext>
                    </a:extLst>
                  </a:hlinkClick>
                </a:rPr>
                <a:t>https://experienceleague.adobe.com/?support-solution=General#support</a:t>
              </a:r>
              <a:endParaRPr lang="pt-BR" sz="1200" u="sng" dirty="0">
                <a:solidFill>
                  <a:srgbClr val="00B0F0"/>
                </a:solidFill>
              </a:endParaRPr>
            </a:p>
            <a:p>
              <a:pPr marL="0" lvl="1">
                <a:spcAft>
                  <a:spcPts val="600"/>
                </a:spcAft>
              </a:pPr>
              <a:endParaRPr lang="en-US" sz="1200" dirty="0">
                <a:solidFill>
                  <a:srgbClr val="00B0F0"/>
                </a:solidFill>
              </a:endParaRPr>
            </a:p>
            <a:p>
              <a:pPr marL="0" lvl="1">
                <a:spcAft>
                  <a:spcPts val="600"/>
                </a:spcAft>
              </a:pPr>
              <a:r>
                <a:rPr lang="pt-BR" sz="1200" dirty="0"/>
                <a:t>Números de telefone: </a:t>
              </a:r>
              <a:r>
                <a:rPr lang="pt-BR" sz="1200" u="sng" dirty="0">
                  <a:solidFill>
                    <a:srgbClr val="00B0F0"/>
                  </a:solidFill>
                  <a:hlinkClick r:id="rId4">
                    <a:extLst>
                      <a:ext uri="{A12FA001-AC4F-418D-AE19-62706E023703}">
                        <ahyp:hlinkClr xmlns:ahyp="http://schemas.microsoft.com/office/drawing/2018/hyperlinkcolor" val="tx"/>
                      </a:ext>
                    </a:extLst>
                  </a:hlinkClick>
                </a:rPr>
                <a:t>https://helpx.adobe.com/contact/dma </a:t>
              </a:r>
              <a:r>
                <a:rPr lang="pt-BR" sz="1200" u="sng" dirty="0" err="1">
                  <a:solidFill>
                    <a:srgbClr val="00B0F0"/>
                  </a:solidFill>
                  <a:hlinkClick r:id="rId4">
                    <a:extLst>
                      <a:ext uri="{A12FA001-AC4F-418D-AE19-62706E023703}">
                        <ahyp:hlinkClr xmlns:ahyp="http://schemas.microsoft.com/office/drawing/2018/hyperlinkcolor" val="tx"/>
                      </a:ext>
                    </a:extLst>
                  </a:hlinkClick>
                </a:rPr>
                <a:t>external</a:t>
              </a:r>
              <a:r>
                <a:rPr lang="pt-BR" sz="1200" u="sng" dirty="0">
                  <a:solidFill>
                    <a:srgbClr val="00B0F0"/>
                  </a:solidFill>
                  <a:hlinkClick r:id="rId4">
                    <a:extLst>
                      <a:ext uri="{A12FA001-AC4F-418D-AE19-62706E023703}">
                        <ahyp:hlinkClr xmlns:ahyp="http://schemas.microsoft.com/office/drawing/2018/hyperlinkcolor" val="tx"/>
                      </a:ext>
                    </a:extLst>
                  </a:hlinkClick>
                </a:rPr>
                <a:t>/DMACustomeCareRegionalPhoneNumbers.html</a:t>
              </a:r>
            </a:p>
            <a:p>
              <a:pPr marL="0" lvl="1">
                <a:spcAft>
                  <a:spcPts val="600"/>
                </a:spcAft>
              </a:pPr>
              <a:endParaRPr lang="en-US" sz="1200" dirty="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Os especialistas do Suporte ao cliente da Adobe são amplamente treinados em todas as soluções da Adobe Experience Cloud. </a:t>
            </a:r>
            <a:br>
              <a:rPr lang="pt-BR" dirty="0"/>
            </a:br>
            <a:r>
              <a:rPr lang="pt-BR" dirty="0"/>
              <a:t>Eles estão qualificados para ajudar você com questões relacionadas aos recursos de solução, </a:t>
            </a:r>
            <a:br>
              <a:rPr lang="pt-BR" dirty="0"/>
            </a:br>
            <a:r>
              <a:rPr lang="pt-BR" dirty="0"/>
              <a:t>configurações, problemas e instruções em geral.</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a:latin typeface="+mj-lt"/>
              </a:rPr>
              <a:t>Ferramentas e recursos</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A Adobe oferece uma grande variedade de informações e recursos. Para começar, recomendamos que você explore o seguinte:</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8914604" y="4732807"/>
            <a:ext cx="2909222" cy="1015663"/>
          </a:xfrm>
          <a:prstGeom prst="rect">
            <a:avLst/>
          </a:prstGeom>
        </p:spPr>
        <p:txBody>
          <a:bodyPr wrap="square">
            <a:spAutoFit/>
          </a:bodyPr>
          <a:lstStyle/>
          <a:p>
            <a:pPr algn="ctr"/>
            <a:r>
              <a:rPr lang="pt-BR" sz="1200" dirty="0"/>
              <a:t>Cursos de aprendizagem com curadoria </a:t>
            </a:r>
            <a:br>
              <a:rPr lang="pt-BR" sz="1200" dirty="0"/>
            </a:br>
            <a:r>
              <a:rPr lang="pt-BR" sz="1200" dirty="0"/>
              <a:t>de especialistas, tutoriais e documentação, comunidades e recursos de suporte</a:t>
            </a:r>
            <a:br>
              <a:rPr lang="pt-BR" sz="1200" dirty="0"/>
            </a:br>
            <a:endParaRPr lang="pt-BR" sz="1200" dirty="0"/>
          </a:p>
          <a:p>
            <a:pPr algn="ctr"/>
            <a:r>
              <a:rPr lang="pt-BR" sz="1200" dirty="0">
                <a:solidFill>
                  <a:srgbClr val="308FFF"/>
                </a:solidFill>
                <a:hlinkClick r:id="rId2"/>
              </a:rPr>
              <a:t>Saiba mais&gt;</a:t>
            </a: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pt-BR"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pt-BR" sz="1200"/>
              <a:t>Fique por dentro das atualizações mais recentes do produto Adobe Experience Cloud e lançamentos de manutenção</a:t>
            </a:r>
            <a:br>
              <a:rPr lang="pt-BR" sz="1200"/>
            </a:br>
            <a:endParaRPr lang="pt-BR" sz="1200"/>
          </a:p>
          <a:p>
            <a:pPr algn="ctr"/>
            <a:r>
              <a:rPr lang="pt-BR" sz="1200">
                <a:solidFill>
                  <a:srgbClr val="308FFF"/>
                </a:solidFill>
                <a:hlinkClick r:id="rId3"/>
              </a:rPr>
              <a:t>Saiba mais&gt;</a:t>
            </a: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pt-BR" sz="1600" dirty="0">
                <a:latin typeface="+mj-lt"/>
              </a:rPr>
              <a:t>Prioridade do produto </a:t>
            </a:r>
            <a:br>
              <a:rPr lang="pt-BR" sz="1600" dirty="0">
                <a:latin typeface="+mj-lt"/>
              </a:rPr>
            </a:br>
            <a:r>
              <a:rPr lang="pt-BR" sz="1600" dirty="0">
                <a:latin typeface="+mj-lt"/>
              </a:rPr>
              <a:t>Serviço de atualização</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pt-BR" sz="1200"/>
              <a:t>Informações oportunas e precisas que podem ajudar a protegê-lo contra hackers mal intencionados</a:t>
            </a:r>
          </a:p>
          <a:p>
            <a:pPr algn="ctr"/>
            <a:endParaRPr lang="en-US" sz="1200"/>
          </a:p>
          <a:p>
            <a:pPr algn="ctr"/>
            <a:r>
              <a:rPr lang="pt-BR" sz="1200">
                <a:solidFill>
                  <a:srgbClr val="308FFF"/>
                </a:solidFill>
                <a:hlinkClick r:id="rId4"/>
              </a:rPr>
              <a:t>Saiba mais&gt;</a:t>
            </a: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pt-BR" sz="1600" dirty="0">
                <a:latin typeface="+mj-lt"/>
              </a:rPr>
              <a:t>Notificação de segurança</a:t>
            </a:r>
          </a:p>
          <a:p>
            <a:pPr algn="ctr"/>
            <a:r>
              <a:rPr lang="pt-BR" sz="1600" dirty="0">
                <a:latin typeface="+mj-lt"/>
              </a:rPr>
              <a:t>Serviço</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pt-BR" sz="1200" dirty="0"/>
              <a:t>Inscreva-se para se manter atualizado sobre os novos recursos e correções </a:t>
            </a:r>
            <a:br>
              <a:rPr lang="pt-BR" sz="1200" dirty="0"/>
            </a:br>
            <a:r>
              <a:rPr lang="pt-BR" sz="1200" dirty="0"/>
              <a:t>da Adobe Experience Cloud</a:t>
            </a:r>
            <a:br>
              <a:rPr lang="pt-BR" sz="1200" dirty="0"/>
            </a:br>
            <a:endParaRPr lang="pt-BR" sz="1200" dirty="0"/>
          </a:p>
          <a:p>
            <a:pPr algn="ctr"/>
            <a:r>
              <a:rPr lang="pt-BR" sz="1200" dirty="0">
                <a:solidFill>
                  <a:srgbClr val="308FFF"/>
                </a:solidFill>
                <a:hlinkClick r:id="rId5"/>
              </a:rPr>
              <a:t>Saiba mais&gt;</a:t>
            </a: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323975" y="4158382"/>
            <a:ext cx="2997620" cy="584775"/>
          </a:xfrm>
          <a:prstGeom prst="rect">
            <a:avLst/>
          </a:prstGeom>
        </p:spPr>
        <p:txBody>
          <a:bodyPr wrap="square">
            <a:spAutoFit/>
          </a:bodyPr>
          <a:lstStyle/>
          <a:p>
            <a:pPr algn="ctr"/>
            <a:r>
              <a:rPr lang="pt-BR" sz="1600" dirty="0">
                <a:latin typeface="+mj-lt"/>
              </a:rPr>
              <a:t>Notas de versão da Experience Cloud – Acesso antecipado</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220675"/>
            <a:ext cx="9022650" cy="1323439"/>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pt-BR" sz="2000" dirty="0">
                <a:solidFill>
                  <a:srgbClr val="00B0F0"/>
                </a:solidFill>
                <a:latin typeface="+mn-lt"/>
                <a:hlinkClick r:id="rId2">
                  <a:extLst>
                    <a:ext uri="{A12FA001-AC4F-418D-AE19-62706E023703}">
                      <ahyp:hlinkClr xmlns:ahyp="http://schemas.microsoft.com/office/drawing/2018/hyperlinkcolor" val="tx"/>
                    </a:ext>
                  </a:extLst>
                </a:hlinkClick>
              </a:rPr>
              <a:t>Experience League</a:t>
            </a:r>
            <a:r>
              <a:rPr lang="pt-BR" sz="2000" dirty="0">
                <a:solidFill>
                  <a:srgbClr val="00B0F0"/>
                </a:solidFill>
                <a:latin typeface="+mn-lt"/>
              </a:rPr>
              <a:t> </a:t>
            </a:r>
            <a:r>
              <a:rPr lang="pt-BR" sz="2000" dirty="0">
                <a:latin typeface="+mn-lt"/>
              </a:rPr>
              <a:t>é um lugar unificado onde nossos clientes podem </a:t>
            </a:r>
            <a:r>
              <a:rPr lang="pt-BR" sz="2000" dirty="0">
                <a:latin typeface="+mj-lt"/>
              </a:rPr>
              <a:t>aprender, conectar-se e crescer </a:t>
            </a:r>
            <a:r>
              <a:rPr lang="pt-BR" sz="2000" dirty="0">
                <a:latin typeface="+mn-lt"/>
              </a:rPr>
              <a:t>ao longo de um caminho personalizado para o sucesso </a:t>
            </a:r>
            <a:br>
              <a:rPr lang="pt-BR" sz="2000" dirty="0">
                <a:latin typeface="+mn-lt"/>
              </a:rPr>
            </a:br>
            <a:r>
              <a:rPr lang="pt-BR" sz="2000" dirty="0">
                <a:latin typeface="+mn-lt"/>
              </a:rPr>
              <a:t>que inclui autoajuda e treinamento ministrado por instrutor, comunidade e outras opções de suporte.</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51444"/>
            <a:chOff x="307088" y="439688"/>
            <a:chExt cx="2659381" cy="1251444"/>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353079" cy="26173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pt-BR" sz="1000" dirty="0">
                  <a:solidFill>
                    <a:srgbClr val="00B0F0"/>
                  </a:solidFill>
                  <a:latin typeface="+mn-lt"/>
                </a:rPr>
                <a:t>experienceleague.adobe.com/?</a:t>
              </a:r>
              <a:r>
                <a:rPr lang="pt-BR" sz="1000" dirty="0" err="1">
                  <a:solidFill>
                    <a:srgbClr val="00B0F0"/>
                  </a:solidFill>
                  <a:latin typeface="+mn-lt"/>
                </a:rPr>
                <a:t>lang</a:t>
              </a:r>
              <a:r>
                <a:rPr lang="pt-BR" sz="1000" dirty="0">
                  <a:solidFill>
                    <a:srgbClr val="00B0F0"/>
                  </a:solidFill>
                  <a:latin typeface="+mn-lt"/>
                </a:rPr>
                <a:t>=</a:t>
              </a:r>
              <a:r>
                <a:rPr lang="pt-BR" sz="1000" dirty="0" err="1">
                  <a:solidFill>
                    <a:srgbClr val="00B0F0"/>
                  </a:solidFill>
                  <a:latin typeface="+mn-lt"/>
                </a:rPr>
                <a:t>pt</a:t>
              </a:r>
              <a:r>
                <a:rPr lang="pt-BR" sz="1000" dirty="0">
                  <a:solidFill>
                    <a:srgbClr val="00B0F0"/>
                  </a:solidFill>
                  <a:latin typeface="+mn-lt"/>
                </a:rPr>
                <a:t>-BR</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a:solidFill>
                    <a:schemeClr val="bg1"/>
                  </a:solidFill>
                  <a:latin typeface="Adobe Clean" charset="0"/>
                </a:rPr>
                <a:t>Aprenda. Conecte-se. Cresça.</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200" dirty="0">
                      <a:solidFill>
                        <a:srgbClr val="FFFFFF"/>
                      </a:solidFill>
                      <a:latin typeface="Adobe Clean ExtraBold"/>
                    </a:rPr>
                    <a:t>Aprendizagem guiada desenvolvida</a:t>
                  </a:r>
                </a:p>
                <a:p>
                  <a:pPr algn="ctr"/>
                  <a:r>
                    <a:rPr lang="pt-BR" sz="1200" dirty="0">
                      <a:solidFill>
                        <a:srgbClr val="FFFFFF"/>
                      </a:solidFill>
                      <a:latin typeface="Adobe Clean ExtraBold"/>
                    </a:rPr>
                    <a:t>por especialistas da Adobe</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dirty="0">
                      <a:solidFill>
                        <a:srgbClr val="FFFFFF"/>
                      </a:solidFill>
                      <a:latin typeface="Adobe Clean ExtraBold"/>
                    </a:rPr>
                    <a:t>Respostas rápidas de guias de produtos e artigos de suporte</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dirty="0">
                      <a:solidFill>
                        <a:srgbClr val="FFFFFF"/>
                      </a:solidFill>
                      <a:latin typeface="Adobe Clean ExtraBold"/>
                    </a:rPr>
                    <a:t>Comunidade de especialistas </a:t>
                  </a:r>
                  <a:br>
                    <a:rPr lang="pt-BR" sz="1400" dirty="0">
                      <a:solidFill>
                        <a:srgbClr val="FFFFFF"/>
                      </a:solidFill>
                      <a:latin typeface="Adobe Clean ExtraBold"/>
                    </a:rPr>
                  </a:br>
                  <a:r>
                    <a:rPr lang="pt-BR" sz="1400" dirty="0">
                      <a:solidFill>
                        <a:srgbClr val="FFFFFF"/>
                      </a:solidFill>
                      <a:latin typeface="Adobe Clean ExtraBold"/>
                    </a:rPr>
                    <a:t>e aprendizes</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rgbClr val="FFFFFF"/>
                      </a:solidFill>
                      <a:latin typeface="Adobe Clean ExtraBold"/>
                    </a:rPr>
                    <a:t>Suporte online</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374461"/>
              </a:xfrm>
              <a:prstGeom prst="rect">
                <a:avLst/>
              </a:prstGeom>
            </p:spPr>
            <p:txBody>
              <a:bodyPr wrap="square">
                <a:spAutoFit/>
              </a:bodyPr>
              <a:lstStyle/>
              <a:p>
                <a:pPr>
                  <a:lnSpc>
                    <a:spcPts val="2200"/>
                  </a:lnSpc>
                  <a:defRPr/>
                </a:pPr>
                <a:r>
                  <a:rPr lang="pt-BR" sz="2000" b="1">
                    <a:solidFill>
                      <a:srgbClr val="000000"/>
                    </a:solidFill>
                    <a:latin typeface="Adobe Clean"/>
                  </a:rPr>
                  <a:t>A Experience League é MÓVEL!</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pt-BR" sz="2000" b="1">
                    <a:solidFill>
                      <a:srgbClr val="000000"/>
                    </a:solidFill>
                    <a:latin typeface="Adobe Clean"/>
                  </a:rPr>
                  <a:t>A Experience League é GLOBAL!</a:t>
                </a:r>
              </a:p>
              <a:p>
                <a:pPr>
                  <a:lnSpc>
                    <a:spcPts val="2200"/>
                  </a:lnSpc>
                  <a:defRPr/>
                </a:pPr>
                <a:r>
                  <a:rPr lang="pt-BR" sz="2000" b="1">
                    <a:solidFill>
                      <a:srgbClr val="000000"/>
                    </a:solidFill>
                    <a:latin typeface="Adobe Clean"/>
                  </a:rPr>
                  <a:t>(12 idiomas)</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pt-BR" sz="1800" dirty="0">
                <a:latin typeface="Adobe Clean ExtraBold" panose="020B0903020404020204" pitchFamily="34" charset="0"/>
              </a:rPr>
              <a:t>Adobe Experience Cloud: </a:t>
            </a:r>
            <a:r>
              <a:rPr lang="pt-BR" sz="1800" dirty="0">
                <a:solidFill>
                  <a:srgbClr val="1A1A1A"/>
                </a:solidFill>
                <a:latin typeface="Adobe Clean SemiLight" panose="020B0403020404020204" pitchFamily="34" charset="0"/>
              </a:rPr>
              <a:t>Um conjunto integrado de soluções para criar campanhas, gerenciar sua publicidade e obter inteligência profunda sobre seu negócio. </a:t>
            </a:r>
            <a:r>
              <a:rPr lang="pt-BR" sz="1600" dirty="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Saiba mais</a:t>
            </a:r>
          </a:p>
        </p:txBody>
      </p:sp>
      <p:sp>
        <p:nvSpPr>
          <p:cNvPr id="128" name="TextBox 127">
            <a:extLst>
              <a:ext uri="{FF2B5EF4-FFF2-40B4-BE49-F238E27FC236}">
                <a16:creationId xmlns:a16="http://schemas.microsoft.com/office/drawing/2014/main" id="{B1FE2FAA-69FC-4A12-A18A-9228E9B82B3E}"/>
              </a:ext>
            </a:extLst>
          </p:cNvPr>
          <p:cNvSpPr txBox="1"/>
          <p:nvPr/>
        </p:nvSpPr>
        <p:spPr>
          <a:xfrm>
            <a:off x="9098610" y="410051"/>
            <a:ext cx="3029580" cy="307777"/>
          </a:xfrm>
          <a:prstGeom prst="rect">
            <a:avLst/>
          </a:prstGeom>
          <a:noFill/>
        </p:spPr>
        <p:txBody>
          <a:bodyPr wrap="square" rtlCol="0">
            <a:spAutoFit/>
          </a:bodyPr>
          <a:lstStyle/>
          <a:p>
            <a:pPr algn="ctr"/>
            <a:r>
              <a:rPr lang="pt-BR" sz="1400" dirty="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Tutoriais da Adobe Experience Cloud</a:t>
            </a: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pt-BR">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pt-BR">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pt-BR">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pt-BR">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pt-BR" sz="1600">
                <a:solidFill>
                  <a:srgbClr val="1A1A1A"/>
                </a:solidFill>
                <a:latin typeface="Adobe Clean ExtraBold" panose="020B0903020404020204" pitchFamily="34" charset="0"/>
              </a:rPr>
              <a:t>Insights de dados e públicos-alvo</a:t>
            </a: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600" i="0" u="none" strike="noStrike" cap="none" normalizeH="0" baseline="0" noProof="0">
                <a:ln>
                  <a:noFill/>
                </a:ln>
                <a:solidFill>
                  <a:srgbClr val="1A1A1A"/>
                </a:solidFill>
                <a:uLnTx/>
                <a:uFillTx/>
                <a:latin typeface="Adobe Clean ExtraBold" panose="020B0903020404020204" pitchFamily="34" charset="0"/>
                <a:sym typeface="Adobe Clean Light"/>
              </a:rPr>
              <a:t>Conteúdo e comércio</a:t>
            </a: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Adobe Experience Manager</a:t>
              </a: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Adobe Commerce</a:t>
              </a: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600" i="0" u="none" strike="noStrike" cap="none" normalizeH="0" baseline="0" noProof="0">
                <a:ln>
                  <a:noFill/>
                </a:ln>
                <a:solidFill>
                  <a:srgbClr val="1A1A1A"/>
                </a:solidFill>
                <a:uLnTx/>
                <a:uFillTx/>
                <a:latin typeface="Adobe Clean ExtraBold" panose="020B0903020404020204" pitchFamily="34" charset="0"/>
                <a:sym typeface="Adobe Clean Light"/>
              </a:rPr>
              <a:t>Jornadas do cliente</a:t>
            </a: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b="0" i="0" u="none" strike="noStrike" cap="none" normalizeH="0" baseline="0" noProof="0">
                <a:ln>
                  <a:noFill/>
                </a:ln>
                <a:solidFill>
                  <a:srgbClr val="1A1A1A"/>
                </a:solidFill>
                <a:uLnTx/>
                <a:uFillTx/>
                <a:latin typeface="Adobe Clean SemiLight" panose="020B0403020404020204" pitchFamily="34" charset="0"/>
                <a:sym typeface="Adobe Clean Light"/>
              </a:rPr>
              <a:t>Adobe Target</a:t>
            </a: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b="0" i="0" u="none" strike="noStrike" cap="none" normalizeH="0" baseline="0" noProof="0">
                <a:ln>
                  <a:noFill/>
                </a:ln>
                <a:solidFill>
                  <a:srgbClr val="1A1A1A"/>
                </a:solidFill>
                <a:uLnTx/>
                <a:uFillTx/>
                <a:latin typeface="Adobe Clean SemiLight" panose="020B0403020404020204" pitchFamily="34" charset="0"/>
                <a:sym typeface="Adobe Clean Light"/>
              </a:rPr>
              <a:t>Adobe Campaign</a:t>
            </a: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b="0" i="0" u="none" strike="noStrike" cap="none" normalizeH="0" baseline="0" noProof="0">
                <a:ln>
                  <a:noFill/>
                </a:ln>
                <a:solidFill>
                  <a:srgbClr val="1A1A1A"/>
                </a:solidFill>
                <a:uLnTx/>
                <a:uFillTx/>
                <a:latin typeface="Adobe Clean SemiLight" panose="020B0403020404020204" pitchFamily="34" charset="0"/>
                <a:sym typeface="Adobe Clean Light"/>
              </a:rPr>
              <a:t>Adobe Journey Optimizer</a:t>
            </a: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b="0" i="0" u="none" strike="noStrike" cap="none" normalizeH="0" baseline="0" noProof="0">
                <a:ln>
                  <a:noFill/>
                </a:ln>
                <a:solidFill>
                  <a:srgbClr val="1A1A1A"/>
                </a:solidFill>
                <a:uLnTx/>
                <a:uFillTx/>
                <a:latin typeface="Adobe Clean SemiLight" panose="020B0403020404020204" pitchFamily="34" charset="0"/>
                <a:sym typeface="Adobe Clean Light"/>
              </a:rPr>
              <a:t>Adobe Marketo Engage</a:t>
            </a: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pt-BR" sz="1600">
                <a:solidFill>
                  <a:srgbClr val="1A1A1A"/>
                </a:solidFill>
                <a:latin typeface="Adobe Clean ExtraBold" panose="020B0903020404020204" pitchFamily="34" charset="0"/>
              </a:rPr>
              <a:t>Fluxo de trabalho de marketing</a:t>
            </a: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pt-BR">
                <a:solidFill>
                  <a:srgbClr val="1A1A1A"/>
                </a:solidFill>
                <a:latin typeface="Adobe Clean SemiLight" panose="020B0403020404020204" pitchFamily="34" charset="0"/>
                <a:sym typeface="Adobe Clean Light"/>
              </a:rPr>
              <a:t>Adobe</a:t>
            </a: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 Workfront</a:t>
            </a: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Analytics</a:t>
            </a: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Adobe Customer Journey Analytics</a:t>
            </a: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Adobe Real-Time CDP</a:t>
            </a: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1A1A1A"/>
                </a:solidFill>
                <a:uLnTx/>
                <a:uFillTx/>
                <a:latin typeface="Adobe Clean SemiLight" panose="020B0403020404020204" pitchFamily="34" charset="0"/>
                <a:sym typeface="Adobe Clean Light"/>
              </a:rPr>
              <a:t>Adobe Audience Manager</a:t>
            </a: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7023751" cy="1394267"/>
          </a:xfrm>
        </p:spPr>
        <p:txBody>
          <a:bodyPr/>
          <a:lstStyle/>
          <a:p>
            <a:r>
              <a:rPr lang="pt-BR"/>
              <a:t>Premier Support</a:t>
            </a:r>
          </a:p>
          <a:p>
            <a:pPr>
              <a:lnSpc>
                <a:spcPct val="100000"/>
              </a:lnSpc>
            </a:pPr>
            <a:r>
              <a:rPr lang="pt-BR" sz="2000" b="0"/>
              <a:t>Ofertas: </a:t>
            </a:r>
            <a:r>
              <a:rPr lang="pt-BR" sz="2000" b="0" u="sng"/>
              <a:t>Suporte Business  |  Suporte Enterprise  |  Suporte Elite</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pt-BR" sz="1200" i="1">
                <a:solidFill>
                  <a:srgbClr val="5F5F5F"/>
                </a:solidFill>
                <a:cs typeface="Arial"/>
                <a:hlinkClick r:id="rId2"/>
              </a:rPr>
              <a:t>https://adobe.ly/businesssupport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pt-BR"/>
              <a:t>Suporte Business</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3392124408"/>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pt-BR" sz="1600">
                          <a:solidFill>
                            <a:schemeClr val="bg1"/>
                          </a:solidFill>
                          <a:latin typeface="+mj-lt"/>
                        </a:rPr>
                        <a:t>Equipe de entrega e recursos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dirty="0">
                          <a:solidFill>
                            <a:schemeClr val="bg1"/>
                          </a:solidFill>
                          <a:latin typeface="+mj-lt"/>
                          <a:ea typeface="+mn-ea"/>
                          <a:cs typeface="+mn-cs"/>
                        </a:rPr>
                        <a:t>Especialista</a:t>
                      </a:r>
                      <a:br>
                        <a:rPr lang="pt-BR" sz="1400" b="0" i="0" dirty="0">
                          <a:solidFill>
                            <a:schemeClr val="bg1"/>
                          </a:solidFill>
                          <a:latin typeface="+mj-lt"/>
                          <a:ea typeface="+mn-ea"/>
                          <a:cs typeface="+mn-cs"/>
                        </a:rPr>
                      </a:br>
                      <a:r>
                        <a:rPr lang="pt-BR" sz="1400" b="0" i="0" dirty="0">
                          <a:solidFill>
                            <a:schemeClr val="bg1"/>
                          </a:solidFill>
                          <a:latin typeface="+mj-lt"/>
                          <a:ea typeface="+mn-ea"/>
                          <a:cs typeface="+mn-cs"/>
                        </a:rPr>
                        <a:t>atribuído</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dirty="0">
                          <a:solidFill>
                            <a:schemeClr val="tx1">
                              <a:lumMod val="75000"/>
                              <a:lumOff val="25000"/>
                            </a:schemeClr>
                          </a:solidFill>
                          <a:latin typeface="+mn-lt"/>
                          <a:ea typeface="+mn-ea"/>
                          <a:cs typeface="+mn-cs"/>
                        </a:rPr>
                        <a:t>Líder de suporte da conta</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a:solidFill>
                            <a:schemeClr val="bg1"/>
                          </a:solidFill>
                          <a:latin typeface="+mj-lt"/>
                          <a:ea typeface="+mn-ea"/>
                          <a:cs typeface="+mn-cs"/>
                        </a:rPr>
                        <a:t>Serviços </a:t>
                      </a:r>
                      <a:br>
                        <a:rPr lang="pt-BR" sz="1400" b="0" i="0">
                          <a:solidFill>
                            <a:schemeClr val="bg1"/>
                          </a:solidFill>
                          <a:latin typeface="+mj-lt"/>
                          <a:ea typeface="+mn-ea"/>
                          <a:cs typeface="+mn-cs"/>
                        </a:rPr>
                      </a:br>
                      <a:r>
                        <a:rPr lang="pt-BR" sz="1400" b="0" i="0">
                          <a:solidFill>
                            <a:schemeClr val="bg1"/>
                          </a:solidFill>
                          <a:latin typeface="+mj-lt"/>
                          <a:ea typeface="+mn-ea"/>
                          <a:cs typeface="+mn-cs"/>
                        </a:rPr>
                        <a:t>de suporte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Suporte online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dirty="0">
                          <a:ln>
                            <a:noFill/>
                          </a:ln>
                          <a:solidFill>
                            <a:srgbClr val="000000"/>
                          </a:solidFill>
                          <a:uLnTx/>
                          <a:uFillTx/>
                          <a:latin typeface="+mj-lt"/>
                          <a:ea typeface="+mn-ea"/>
                          <a:cs typeface="+mn-cs"/>
                        </a:rPr>
                        <a:t>Horário comercial</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dirty="0">
                          <a:solidFill>
                            <a:schemeClr val="tx1">
                              <a:lumMod val="75000"/>
                              <a:lumOff val="25000"/>
                            </a:schemeClr>
                          </a:solidFill>
                          <a:latin typeface="+mn-lt"/>
                          <a:ea typeface="+mn-ea"/>
                          <a:cs typeface="+mn-cs"/>
                        </a:rPr>
                        <a:t>Suporte 24x7 para </a:t>
                      </a:r>
                      <a:br>
                        <a:rPr lang="pt-BR" sz="1200" b="0" i="0" dirty="0">
                          <a:solidFill>
                            <a:schemeClr val="tx1">
                              <a:lumMod val="75000"/>
                              <a:lumOff val="25000"/>
                            </a:schemeClr>
                          </a:solidFill>
                          <a:latin typeface="+mn-lt"/>
                          <a:ea typeface="+mn-ea"/>
                          <a:cs typeface="+mn-cs"/>
                        </a:rPr>
                      </a:br>
                      <a:r>
                        <a:rPr lang="pt-BR" sz="1200" b="0" i="0" dirty="0">
                          <a:solidFill>
                            <a:schemeClr val="tx1">
                              <a:lumMod val="75000"/>
                              <a:lumOff val="25000"/>
                            </a:schemeClr>
                          </a:solidFill>
                          <a:latin typeface="+mn-lt"/>
                          <a:ea typeface="+mn-ea"/>
                          <a:cs typeface="+mn-cs"/>
                        </a:rPr>
                        <a:t>prioridades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Contatos de suporte designados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Suporte telefônico ao vivo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Gestão de encaminhamento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dirty="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pt-BR" b="0" i="0" u="none" strike="noStrike" cap="none" normalizeH="0" baseline="0" noProof="0">
                  <a:ln>
                    <a:noFill/>
                  </a:ln>
                  <a:solidFill>
                    <a:srgbClr val="FFFFFF"/>
                  </a:solidFill>
                  <a:uLnTx/>
                  <a:uFillTx/>
                  <a:latin typeface="Adobe Clean ExtraBold"/>
                  <a:ea typeface="+mn-ea"/>
                  <a:cs typeface="+mn-cs"/>
                </a:rPr>
                <a:t>Níveis e recursos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pt-BR" sz="1400"/>
              <a:t>Acesso a recursos online para documentação, envolvimento com outros especialistas e clientes para melhores práticas e série de webinários (Office Hours). Para obter dicas e truques de solução de problemas, vários canais também estão disponíveis para envio de perguntas e casos.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Suporte online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Fóruns online</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Acesso 24x7 às comunidades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865977"/>
            <a:ext cx="1324778" cy="338554"/>
          </a:xfrm>
          <a:prstGeom prst="rect">
            <a:avLst/>
          </a:prstGeom>
          <a:noFill/>
        </p:spPr>
        <p:txBody>
          <a:bodyPr wrap="square" lIns="0" tIns="0" rIns="0" bIns="0" rtlCol="0">
            <a:spAutoFit/>
          </a:bodyPr>
          <a:lstStyle/>
          <a:p>
            <a:r>
              <a:rPr lang="pt-BR" sz="1100" dirty="0">
                <a:solidFill>
                  <a:schemeClr val="tx1">
                    <a:lumMod val="75000"/>
                    <a:lumOff val="25000"/>
                  </a:schemeClr>
                </a:solidFill>
                <a:latin typeface="+mj-lt"/>
              </a:rPr>
              <a:t>Suporte por chat </a:t>
            </a:r>
            <a:br>
              <a:rPr lang="pt-BR" sz="1100" dirty="0">
                <a:solidFill>
                  <a:schemeClr val="tx1">
                    <a:lumMod val="75000"/>
                    <a:lumOff val="25000"/>
                  </a:schemeClr>
                </a:solidFill>
                <a:latin typeface="+mj-lt"/>
              </a:rPr>
            </a:br>
            <a:r>
              <a:rPr lang="pt-BR" sz="1100" dirty="0">
                <a:solidFill>
                  <a:schemeClr val="tx1">
                    <a:lumMod val="75000"/>
                    <a:lumOff val="25000"/>
                  </a:schemeClr>
                </a:solidFill>
                <a:latin typeface="+mj-lt"/>
              </a:rPr>
              <a:t>ao vivo*</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Capacitação</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195310" cy="338554"/>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Suporte telefônico P1 24x7</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Engajamento com outros clientes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Envio de caso pela Web</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Jornadas autoguiadas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Office Hours mensal</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Documentação do produto e lançamento</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6" y="5801318"/>
            <a:ext cx="4978123" cy="184666"/>
          </a:xfrm>
          <a:prstGeom prst="rect">
            <a:avLst/>
          </a:prstGeom>
          <a:noFill/>
        </p:spPr>
        <p:txBody>
          <a:bodyPr wrap="square" lIns="0" tIns="0" rIns="0" bIns="0" rtlCol="0">
            <a:spAutoFit/>
          </a:bodyPr>
          <a:lstStyle/>
          <a:p>
            <a:pPr lvl="0">
              <a:spcBef>
                <a:spcPts val="600"/>
              </a:spcBef>
              <a:defRPr/>
            </a:pPr>
            <a:r>
              <a:rPr lang="pt-BR" sz="1200" dirty="0">
                <a:solidFill>
                  <a:srgbClr val="000000"/>
                </a:solidFill>
              </a:rPr>
              <a:t>Fale com um especialista da Adobe ou com seu Engenheiro de suporte designado</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pt-BR" sz="900">
                <a:solidFill>
                  <a:schemeClr val="accent2"/>
                </a:solidFill>
              </a:rPr>
              <a:t>https://experienceleaguecommunities.adobe.com/?profile.language=pt</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pt-BR" sz="900">
                <a:solidFill>
                  <a:schemeClr val="accent2"/>
                </a:solidFill>
              </a:rPr>
              <a:t>https://experienceleague.adobe.com/?lang=pt-BR</a:t>
            </a: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pt-BR" sz="1200" b="0" i="0" u="none" strike="noStrike" cap="none" normalizeH="0" baseline="0" noProof="0" dirty="0">
                  <a:ln>
                    <a:noFill/>
                  </a:ln>
                  <a:solidFill>
                    <a:srgbClr val="FFFFFF"/>
                  </a:solidFill>
                  <a:uLnTx/>
                  <a:uFillTx/>
                  <a:latin typeface="Adobe Clean ExtraBold"/>
                  <a:ea typeface="+mn-ea"/>
                  <a:cs typeface="+mn-cs"/>
                </a:rPr>
                <a:t>Contatos de suporte designados – Lista de 6 usuários autorizados a interagir com o Suporte ao cliente</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pt-BR" sz="1200" dirty="0">
                <a:solidFill>
                  <a:srgbClr val="000000"/>
                </a:solidFill>
              </a:rPr>
              <a:t>Inicie uma sessão de chat para obter respostas e ajuda com o envio de caso</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2" y="4024709"/>
            <a:ext cx="2939025" cy="230832"/>
          </a:xfrm>
          <a:prstGeom prst="rect">
            <a:avLst/>
          </a:prstGeom>
        </p:spPr>
        <p:txBody>
          <a:bodyPr wrap="square">
            <a:spAutoFit/>
          </a:bodyPr>
          <a:lstStyle/>
          <a:p>
            <a:r>
              <a:rPr lang="pt-BR" sz="900" i="1" dirty="0">
                <a:solidFill>
                  <a:schemeClr val="tx1">
                    <a:lumMod val="50000"/>
                    <a:lumOff val="50000"/>
                  </a:schemeClr>
                </a:solidFill>
              </a:rPr>
              <a:t>*Nem todos os produtos têm suporte de chat ao vivo. </a:t>
            </a: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pt-BR" sz="1200" i="1">
                <a:solidFill>
                  <a:srgbClr val="5F5F5F"/>
                </a:solidFill>
                <a:ea typeface="+mn-lt"/>
                <a:cs typeface="Arial"/>
                <a:hlinkClick r:id="rId2"/>
              </a:rPr>
              <a:t>https://adobe.ly/</a:t>
            </a:r>
            <a:r>
              <a:rPr lang="pt-BR" sz="1200">
                <a:ea typeface="+mn-lt"/>
                <a:cs typeface="+mn-lt"/>
                <a:hlinkClick r:id="rId2"/>
              </a:rPr>
              <a:t>enterprisesupport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pt-BR" sz="2800"/>
              <a:t>Suporte Enterprise</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pt-BR" b="0" i="0" u="none" strike="noStrike" cap="none" normalizeH="0" baseline="0" noProof="0">
                  <a:ln>
                    <a:noFill/>
                  </a:ln>
                  <a:solidFill>
                    <a:srgbClr val="FFFFFF"/>
                  </a:solidFill>
                  <a:uLnTx/>
                  <a:uFillTx/>
                  <a:latin typeface="Adobe Clean ExtraBold"/>
                  <a:ea typeface="+mn-ea"/>
                  <a:cs typeface="+mn-cs"/>
                </a:rPr>
                <a:t>Níveis e recursos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pt-BR" sz="1400"/>
              <a:t>Acesso a recursos online para documentação, envolvimento com outros especialistas e clientes para melhores práticas e série de webinários (Office Hours). Para obter dicas e truques de solução de problemas, vários canais também estão disponíveis para envio de perguntas e casos.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Suporte online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Fóruns online</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Acesso 24x7 às comunidades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865979"/>
            <a:ext cx="1324778" cy="338554"/>
          </a:xfrm>
          <a:prstGeom prst="rect">
            <a:avLst/>
          </a:prstGeom>
          <a:noFill/>
        </p:spPr>
        <p:txBody>
          <a:bodyPr wrap="square" lIns="0" tIns="0" rIns="0" bIns="0" rtlCol="0">
            <a:spAutoFit/>
          </a:bodyPr>
          <a:lstStyle/>
          <a:p>
            <a:r>
              <a:rPr lang="pt-BR" sz="1100" dirty="0">
                <a:solidFill>
                  <a:schemeClr val="tx1">
                    <a:lumMod val="75000"/>
                    <a:lumOff val="25000"/>
                  </a:schemeClr>
                </a:solidFill>
                <a:latin typeface="+mj-lt"/>
              </a:rPr>
              <a:t>Suporte por chat </a:t>
            </a:r>
            <a:br>
              <a:rPr lang="pt-BR" sz="1100" dirty="0">
                <a:solidFill>
                  <a:schemeClr val="tx1">
                    <a:lumMod val="75000"/>
                    <a:lumOff val="25000"/>
                  </a:schemeClr>
                </a:solidFill>
                <a:latin typeface="+mj-lt"/>
              </a:rPr>
            </a:br>
            <a:r>
              <a:rPr lang="pt-BR" sz="1100" dirty="0">
                <a:solidFill>
                  <a:schemeClr val="tx1">
                    <a:lumMod val="75000"/>
                    <a:lumOff val="25000"/>
                  </a:schemeClr>
                </a:solidFill>
                <a:latin typeface="+mj-lt"/>
              </a:rPr>
              <a:t>ao vivo*</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Capacitação</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260044" cy="338554"/>
          </a:xfrm>
          <a:prstGeom prst="rect">
            <a:avLst/>
          </a:prstGeom>
          <a:noFill/>
        </p:spPr>
        <p:txBody>
          <a:bodyPr wrap="square" lIns="0" tIns="0" rIns="0" bIns="0" rtlCol="0">
            <a:spAutoFit/>
          </a:bodyPr>
          <a:lstStyle/>
          <a:p>
            <a:r>
              <a:rPr lang="pt-BR" sz="1100" dirty="0">
                <a:solidFill>
                  <a:schemeClr val="tx1">
                    <a:lumMod val="75000"/>
                    <a:lumOff val="25000"/>
                  </a:schemeClr>
                </a:solidFill>
                <a:latin typeface="+mj-lt"/>
              </a:rPr>
              <a:t>Suporte telefônico P1 24x7</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Engajamento com outros clientes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Envio de caso pela Web</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pt-BR" sz="1200" dirty="0">
                <a:solidFill>
                  <a:srgbClr val="000000"/>
                </a:solidFill>
              </a:rPr>
              <a:t>Inicie uma sessão de chat para obter respostas e ajudar no envio de caso</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Jornadas autoguiadas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Office Hours mensal</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Documentação do produto e lançamento</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6" y="5801318"/>
            <a:ext cx="5012797" cy="184666"/>
          </a:xfrm>
          <a:prstGeom prst="rect">
            <a:avLst/>
          </a:prstGeom>
          <a:noFill/>
        </p:spPr>
        <p:txBody>
          <a:bodyPr wrap="square" lIns="0" tIns="0" rIns="0" bIns="0" rtlCol="0">
            <a:spAutoFit/>
          </a:bodyPr>
          <a:lstStyle/>
          <a:p>
            <a:pPr lvl="0">
              <a:spcBef>
                <a:spcPts val="600"/>
              </a:spcBef>
              <a:defRPr/>
            </a:pPr>
            <a:r>
              <a:rPr lang="pt-BR" sz="1200" dirty="0">
                <a:solidFill>
                  <a:srgbClr val="000000"/>
                </a:solidFill>
              </a:rPr>
              <a:t>Fale com um especialista da Adobe ou com seu Engenheiro de suporte designado</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pt-BR" sz="900">
                <a:solidFill>
                  <a:schemeClr val="accent2"/>
                </a:solidFill>
              </a:rPr>
              <a:t>https://experienceleaguecommunities.adobe.com/?profile.language=pt</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pt-BR" sz="900">
                <a:solidFill>
                  <a:schemeClr val="accent2"/>
                </a:solidFill>
              </a:rPr>
              <a:t>https://experienceleague.adobe.com/?lang=pt-BR</a:t>
            </a: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3408022023"/>
              </p:ext>
            </p:extLst>
          </p:nvPr>
        </p:nvGraphicFramePr>
        <p:xfrm>
          <a:off x="380716" y="930651"/>
          <a:ext cx="3948948" cy="585249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pt-BR" sz="1600">
                          <a:solidFill>
                            <a:schemeClr val="bg1"/>
                          </a:solidFill>
                          <a:latin typeface="+mj-lt"/>
                          <a:ea typeface="+mn-ea"/>
                          <a:cs typeface="+mn-cs"/>
                        </a:rPr>
                        <a:t>Equipe de entrega e recursos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a:solidFill>
                            <a:schemeClr val="bg1"/>
                          </a:solidFill>
                          <a:latin typeface="+mj-lt"/>
                          <a:ea typeface="+mn-ea"/>
                          <a:cs typeface="+mn-cs"/>
                        </a:rPr>
                        <a:t>Especialista atribuído</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Engenheiro de suporte nomeado</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dirty="0">
                          <a:solidFill>
                            <a:schemeClr val="bg1"/>
                          </a:solidFill>
                          <a:latin typeface="+mj-lt"/>
                          <a:ea typeface="+mn-ea"/>
                          <a:cs typeface="+mn-cs"/>
                        </a:rPr>
                        <a:t>Serviços </a:t>
                      </a:r>
                      <a:br>
                        <a:rPr lang="pt-BR" sz="1400" b="0" i="0" dirty="0">
                          <a:solidFill>
                            <a:schemeClr val="bg1"/>
                          </a:solidFill>
                          <a:latin typeface="+mj-lt"/>
                          <a:ea typeface="+mn-ea"/>
                          <a:cs typeface="+mn-cs"/>
                        </a:rPr>
                      </a:br>
                      <a:r>
                        <a:rPr lang="pt-BR" sz="1400" b="0" i="0" dirty="0">
                          <a:solidFill>
                            <a:schemeClr val="bg1"/>
                          </a:solidFill>
                          <a:latin typeface="+mj-lt"/>
                          <a:ea typeface="+mn-ea"/>
                          <a:cs typeface="+mn-cs"/>
                        </a:rPr>
                        <a:t>de suporte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Suporte online</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pt-BR" sz="1400" b="0" i="0" u="none" strike="noStrike" baseline="0">
                          <a:solidFill>
                            <a:schemeClr val="tx1"/>
                          </a:solidFill>
                          <a:latin typeface="+mj-lt"/>
                          <a:ea typeface="+mn-ea"/>
                          <a:cs typeface="+mn-cs"/>
                        </a:rPr>
                        <a:t> </a:t>
                      </a:r>
                      <a:r>
                        <a:rPr kumimoji="0" lang="pt-BR" sz="1400" b="0" i="0" u="none" strike="noStrike" cap="none" normalizeH="0" baseline="0">
                          <a:ln>
                            <a:noFill/>
                          </a:ln>
                          <a:solidFill>
                            <a:srgbClr val="000000"/>
                          </a:solidFill>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Suporte 24x7 para prioridades P1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Contatos de suporte designados</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Suporte telefônico ao vivo</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Gestão de encaminhamento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dirty="0">
                          <a:solidFill>
                            <a:schemeClr val="tx1">
                              <a:lumMod val="75000"/>
                              <a:lumOff val="25000"/>
                            </a:schemeClr>
                          </a:solidFill>
                          <a:latin typeface="+mn-lt"/>
                          <a:ea typeface="+mn-ea"/>
                          <a:cs typeface="+mn-cs"/>
                        </a:rPr>
                        <a:t>Revisões de suporte </a:t>
                      </a:r>
                      <a:br>
                        <a:rPr lang="pt-BR" sz="1200" b="0" i="0" dirty="0">
                          <a:solidFill>
                            <a:schemeClr val="tx1">
                              <a:lumMod val="75000"/>
                              <a:lumOff val="25000"/>
                            </a:schemeClr>
                          </a:solidFill>
                          <a:latin typeface="+mn-lt"/>
                          <a:ea typeface="+mn-ea"/>
                          <a:cs typeface="+mn-cs"/>
                        </a:rPr>
                      </a:br>
                      <a:r>
                        <a:rPr lang="pt-BR" sz="1200" b="0" i="0" dirty="0">
                          <a:solidFill>
                            <a:schemeClr val="tx1">
                              <a:lumMod val="75000"/>
                              <a:lumOff val="25000"/>
                            </a:schemeClr>
                          </a:solidFill>
                          <a:latin typeface="+mn-lt"/>
                          <a:ea typeface="+mn-ea"/>
                          <a:cs typeface="+mn-cs"/>
                        </a:rPr>
                        <a:t>por ano</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dirty="0">
                          <a:solidFill>
                            <a:schemeClr val="tx1">
                              <a:lumMod val="75000"/>
                              <a:lumOff val="25000"/>
                            </a:schemeClr>
                          </a:solidFill>
                          <a:latin typeface="+mn-lt"/>
                          <a:ea typeface="+mn-ea"/>
                          <a:cs typeface="+mn-cs"/>
                        </a:rPr>
                        <a:t>Sessões de especialistas </a:t>
                      </a:r>
                      <a:br>
                        <a:rPr lang="pt-BR" sz="1200" b="0" i="0" dirty="0">
                          <a:solidFill>
                            <a:schemeClr val="tx1">
                              <a:lumMod val="75000"/>
                              <a:lumOff val="25000"/>
                            </a:schemeClr>
                          </a:solidFill>
                          <a:latin typeface="+mn-lt"/>
                          <a:ea typeface="+mn-ea"/>
                          <a:cs typeface="+mn-cs"/>
                        </a:rPr>
                      </a:br>
                      <a:r>
                        <a:rPr lang="pt-BR" sz="1200" b="0" i="0" dirty="0">
                          <a:solidFill>
                            <a:schemeClr val="tx1">
                              <a:lumMod val="75000"/>
                              <a:lumOff val="25000"/>
                            </a:schemeClr>
                          </a:solidFill>
                          <a:latin typeface="+mn-lt"/>
                          <a:ea typeface="+mn-ea"/>
                          <a:cs typeface="+mn-cs"/>
                        </a:rPr>
                        <a:t>por ano</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a:solidFill>
                            <a:schemeClr val="tx1">
                              <a:lumMod val="75000"/>
                              <a:lumOff val="25000"/>
                            </a:schemeClr>
                          </a:solidFill>
                          <a:latin typeface="+mn-lt"/>
                          <a:ea typeface="+mn-ea"/>
                          <a:cs typeface="+mn-cs"/>
                        </a:rPr>
                        <a:t>Atividades de suporte na nuvem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a:solidFill>
                            <a:schemeClr val="bg1"/>
                          </a:solidFill>
                          <a:latin typeface="+mj-lt"/>
                          <a:ea typeface="+mn-ea"/>
                          <a:cs typeface="+mn-cs"/>
                        </a:rPr>
                        <a:t>Serviços</a:t>
                      </a:r>
                      <a:br>
                        <a:rPr lang="pt-BR" sz="1400" b="0" i="0">
                          <a:solidFill>
                            <a:schemeClr val="bg1"/>
                          </a:solidFill>
                          <a:latin typeface="+mj-lt"/>
                          <a:ea typeface="+mn-ea"/>
                          <a:cs typeface="+mn-cs"/>
                        </a:rPr>
                      </a:br>
                      <a:r>
                        <a:rPr lang="pt-BR" sz="1400" b="0" i="0">
                          <a:solidFill>
                            <a:schemeClr val="bg1"/>
                          </a:solidFill>
                          <a:latin typeface="+mj-lt"/>
                          <a:ea typeface="+mn-ea"/>
                          <a:cs typeface="+mn-cs"/>
                        </a:rPr>
                        <a:t>de campo</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50" b="0" i="0" dirty="0" err="1">
                          <a:solidFill>
                            <a:schemeClr val="tx1">
                              <a:lumMod val="75000"/>
                              <a:lumOff val="25000"/>
                            </a:schemeClr>
                          </a:solidFill>
                          <a:latin typeface="+mn-lt"/>
                          <a:ea typeface="+mn-ea"/>
                          <a:cs typeface="+mn-cs"/>
                        </a:rPr>
                        <a:t>Launch</a:t>
                      </a:r>
                      <a:r>
                        <a:rPr lang="pt-BR" sz="1150" b="0" i="0" dirty="0">
                          <a:solidFill>
                            <a:schemeClr val="tx1">
                              <a:lumMod val="75000"/>
                              <a:lumOff val="25000"/>
                            </a:schemeClr>
                          </a:solidFill>
                          <a:latin typeface="+mn-lt"/>
                          <a:ea typeface="+mn-ea"/>
                          <a:cs typeface="+mn-cs"/>
                        </a:rPr>
                        <a:t> </a:t>
                      </a:r>
                      <a:r>
                        <a:rPr lang="pt-BR" sz="1150" b="0" i="0" dirty="0" err="1">
                          <a:solidFill>
                            <a:schemeClr val="tx1">
                              <a:lumMod val="75000"/>
                              <a:lumOff val="25000"/>
                            </a:schemeClr>
                          </a:solidFill>
                          <a:latin typeface="+mn-lt"/>
                          <a:ea typeface="+mn-ea"/>
                          <a:cs typeface="+mn-cs"/>
                        </a:rPr>
                        <a:t>Advisory</a:t>
                      </a:r>
                      <a:r>
                        <a:rPr lang="pt-BR" sz="1150" b="0" i="0" dirty="0">
                          <a:solidFill>
                            <a:schemeClr val="tx1">
                              <a:lumMod val="75000"/>
                              <a:lumOff val="25000"/>
                            </a:schemeClr>
                          </a:solidFill>
                          <a:latin typeface="+mn-lt"/>
                          <a:ea typeface="+mn-ea"/>
                          <a:cs typeface="+mn-cs"/>
                        </a:rPr>
                        <a:t> Services — primeiro ano da nova solução</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200" b="0" i="0" dirty="0">
                          <a:solidFill>
                            <a:schemeClr val="tx1">
                              <a:lumMod val="75000"/>
                              <a:lumOff val="25000"/>
                            </a:schemeClr>
                          </a:solidFill>
                          <a:latin typeface="+mn-lt"/>
                          <a:ea typeface="+mn-ea"/>
                          <a:cs typeface="+mn-cs"/>
                        </a:rPr>
                        <a:t>Atividades de serviço </a:t>
                      </a:r>
                      <a:br>
                        <a:rPr lang="pt-BR" sz="1200" b="0" i="0" dirty="0">
                          <a:solidFill>
                            <a:schemeClr val="tx1">
                              <a:lumMod val="75000"/>
                              <a:lumOff val="25000"/>
                            </a:schemeClr>
                          </a:solidFill>
                          <a:latin typeface="+mn-lt"/>
                          <a:ea typeface="+mn-ea"/>
                          <a:cs typeface="+mn-cs"/>
                        </a:rPr>
                      </a:br>
                      <a:r>
                        <a:rPr lang="pt-BR" sz="1200" b="0" i="0" dirty="0">
                          <a:solidFill>
                            <a:schemeClr val="tx1">
                              <a:lumMod val="75000"/>
                              <a:lumOff val="25000"/>
                            </a:schemeClr>
                          </a:solidFill>
                          <a:latin typeface="+mn-lt"/>
                          <a:ea typeface="+mn-ea"/>
                          <a:cs typeface="+mn-cs"/>
                        </a:rPr>
                        <a:t>de campo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dirty="0">
                          <a:ln>
                            <a:noFill/>
                          </a:ln>
                          <a:solidFill>
                            <a:srgbClr val="000000"/>
                          </a:solidFill>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2" y="4024709"/>
            <a:ext cx="2900069" cy="230832"/>
          </a:xfrm>
          <a:prstGeom prst="rect">
            <a:avLst/>
          </a:prstGeom>
        </p:spPr>
        <p:txBody>
          <a:bodyPr wrap="square">
            <a:spAutoFit/>
          </a:bodyPr>
          <a:lstStyle/>
          <a:p>
            <a:r>
              <a:rPr lang="pt-BR" sz="900" i="1" dirty="0">
                <a:solidFill>
                  <a:schemeClr val="tx1">
                    <a:lumMod val="50000"/>
                    <a:lumOff val="50000"/>
                  </a:schemeClr>
                </a:solidFill>
              </a:rPr>
              <a:t>*Nem todos os produtos têm suporte de chat ao vivo. </a:t>
            </a: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pt-BR" sz="1200" b="0" i="0" u="none" strike="noStrike" cap="none" normalizeH="0" baseline="0" noProof="0">
                  <a:ln>
                    <a:noFill/>
                  </a:ln>
                  <a:solidFill>
                    <a:srgbClr val="FFFFFF"/>
                  </a:solidFill>
                  <a:uLnTx/>
                  <a:uFillTx/>
                  <a:latin typeface="Adobe Clean ExtraBold"/>
                  <a:ea typeface="+mn-ea"/>
                  <a:cs typeface="+mn-cs"/>
                </a:rPr>
                <a:t>Contatos de suporte designados – Lista de 10 usuários autorizados a interagir com o Suporte ao cliente</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pt-BR" sz="1200" i="1">
                <a:solidFill>
                  <a:srgbClr val="5F5F5F"/>
                </a:solidFill>
                <a:ea typeface="+mn-lt"/>
                <a:cs typeface="Arial"/>
                <a:hlinkClick r:id="rId2"/>
              </a:rPr>
              <a:t>https://adobe.ly/</a:t>
            </a:r>
            <a:r>
              <a:rPr lang="pt-BR" sz="1200">
                <a:ea typeface="+mn-lt"/>
                <a:cs typeface="+mn-lt"/>
                <a:hlinkClick r:id="rId2"/>
              </a:rPr>
              <a:t>elitesupport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pt-BR" sz="2800"/>
              <a:t>Suporte Elite</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pt-BR" b="0" i="0" u="none" strike="noStrike" cap="none" normalizeH="0" baseline="0" noProof="0">
                  <a:ln>
                    <a:noFill/>
                  </a:ln>
                  <a:solidFill>
                    <a:srgbClr val="FFFFFF"/>
                  </a:solidFill>
                  <a:uLnTx/>
                  <a:uFillTx/>
                  <a:latin typeface="Adobe Clean ExtraBold"/>
                  <a:ea typeface="+mn-ea"/>
                  <a:cs typeface="+mn-cs"/>
                </a:rPr>
                <a:t>Níveis e recursos</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pt-BR" sz="1400"/>
              <a:t>Acesso a recursos online para documentação, envolvimento com outros especialistas e clientes para melhores práticas e série de webinários (Office Hours). Para obter dicas e truques de solução de problemas, vários canais também estão disponíveis para envio de perguntas e casos.</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Suporte online</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Fóruns online</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Acesso 24x7 às comunidades</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861215"/>
            <a:ext cx="1324778" cy="338554"/>
          </a:xfrm>
          <a:prstGeom prst="rect">
            <a:avLst/>
          </a:prstGeom>
          <a:noFill/>
        </p:spPr>
        <p:txBody>
          <a:bodyPr wrap="square" lIns="0" tIns="0" rIns="0" bIns="0" rtlCol="0">
            <a:spAutoFit/>
          </a:bodyPr>
          <a:lstStyle/>
          <a:p>
            <a:r>
              <a:rPr lang="pt-BR" sz="1100" dirty="0">
                <a:solidFill>
                  <a:schemeClr val="tx1">
                    <a:lumMod val="75000"/>
                    <a:lumOff val="25000"/>
                  </a:schemeClr>
                </a:solidFill>
                <a:latin typeface="+mj-lt"/>
              </a:rPr>
              <a:t>Suporte por chat </a:t>
            </a:r>
            <a:br>
              <a:rPr lang="pt-BR" sz="1100" dirty="0">
                <a:solidFill>
                  <a:schemeClr val="tx1">
                    <a:lumMod val="75000"/>
                    <a:lumOff val="25000"/>
                  </a:schemeClr>
                </a:solidFill>
                <a:latin typeface="+mj-lt"/>
              </a:rPr>
            </a:br>
            <a:r>
              <a:rPr lang="pt-BR" sz="1100" dirty="0">
                <a:solidFill>
                  <a:schemeClr val="tx1">
                    <a:lumMod val="75000"/>
                    <a:lumOff val="25000"/>
                  </a:schemeClr>
                </a:solidFill>
                <a:latin typeface="+mj-lt"/>
              </a:rPr>
              <a:t>ao vivo*</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pt-BR" sz="1100">
                <a:solidFill>
                  <a:schemeClr val="tx1">
                    <a:lumMod val="75000"/>
                    <a:lumOff val="25000"/>
                  </a:schemeClr>
                </a:solidFill>
                <a:latin typeface="+mj-lt"/>
              </a:rPr>
              <a:t>Capacitação</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260043" cy="338554"/>
          </a:xfrm>
          <a:prstGeom prst="rect">
            <a:avLst/>
          </a:prstGeom>
          <a:noFill/>
        </p:spPr>
        <p:txBody>
          <a:bodyPr wrap="square" lIns="0" tIns="0" rIns="0" bIns="0" rtlCol="0">
            <a:spAutoFit/>
          </a:bodyPr>
          <a:lstStyle/>
          <a:p>
            <a:r>
              <a:rPr lang="pt-BR" sz="1100" dirty="0">
                <a:solidFill>
                  <a:schemeClr val="tx1">
                    <a:lumMod val="75000"/>
                    <a:lumOff val="25000"/>
                  </a:schemeClr>
                </a:solidFill>
                <a:latin typeface="+mj-lt"/>
              </a:rPr>
              <a:t>Suporte telefônico P1 24x7</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Engajamento com outros clientes</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Envio de caso pela Web</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pt-BR" sz="1200">
                <a:solidFill>
                  <a:srgbClr val="000000"/>
                </a:solidFill>
              </a:rPr>
              <a:t>Inicie uma sessão de chat para obter respostas e ajudar no envio de caso</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Jornadas autoguiadas</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Office Hours mensal</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pt-BR" sz="1200">
                <a:solidFill>
                  <a:srgbClr val="000000"/>
                </a:solidFill>
              </a:rPr>
              <a:t>Documentação do produto e lançamento</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6" y="5801317"/>
            <a:ext cx="5112807" cy="184666"/>
          </a:xfrm>
          <a:prstGeom prst="rect">
            <a:avLst/>
          </a:prstGeom>
          <a:noFill/>
        </p:spPr>
        <p:txBody>
          <a:bodyPr wrap="square" lIns="0" tIns="0" rIns="0" bIns="0" rtlCol="0">
            <a:spAutoFit/>
          </a:bodyPr>
          <a:lstStyle/>
          <a:p>
            <a:pPr lvl="0">
              <a:spcBef>
                <a:spcPts val="600"/>
              </a:spcBef>
              <a:defRPr/>
            </a:pPr>
            <a:r>
              <a:rPr lang="pt-BR" sz="1200" dirty="0">
                <a:solidFill>
                  <a:srgbClr val="000000"/>
                </a:solidFill>
              </a:rPr>
              <a:t>Fale com um especialista da Adobe ou com seu Engenheiro de suporte designado</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pt-BR" sz="900">
                <a:solidFill>
                  <a:schemeClr val="accent2"/>
                </a:solidFill>
              </a:rPr>
              <a:t>https://experienceleaguecommunities.adobe.com/?profile.language=pt</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pt-BR" sz="900">
                <a:solidFill>
                  <a:schemeClr val="accent2"/>
                </a:solidFill>
              </a:rPr>
              <a:t>https://experienceleague.adobe.com/?lang=pt-BR</a:t>
            </a:r>
          </a:p>
        </p:txBody>
      </p:sp>
      <p:sp>
        <p:nvSpPr>
          <p:cNvPr id="46" name="Rectangle 45">
            <a:extLst>
              <a:ext uri="{FF2B5EF4-FFF2-40B4-BE49-F238E27FC236}">
                <a16:creationId xmlns:a16="http://schemas.microsoft.com/office/drawing/2014/main" id="{C23DD36F-5A9B-4622-9E6B-7A14A28C560D}"/>
              </a:ext>
            </a:extLst>
          </p:cNvPr>
          <p:cNvSpPr/>
          <p:nvPr/>
        </p:nvSpPr>
        <p:spPr>
          <a:xfrm>
            <a:off x="6828863" y="4024709"/>
            <a:ext cx="2576394" cy="230832"/>
          </a:xfrm>
          <a:prstGeom prst="rect">
            <a:avLst/>
          </a:prstGeom>
        </p:spPr>
        <p:txBody>
          <a:bodyPr wrap="square">
            <a:spAutoFit/>
          </a:bodyPr>
          <a:lstStyle/>
          <a:p>
            <a:r>
              <a:rPr lang="pt-BR" sz="900" i="1" dirty="0">
                <a:solidFill>
                  <a:schemeClr val="tx1">
                    <a:lumMod val="50000"/>
                    <a:lumOff val="50000"/>
                  </a:schemeClr>
                </a:solidFill>
              </a:rPr>
              <a:t>*Nem todos os produtos têm suporte de chat ao vivo. </a:t>
            </a: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1192590990"/>
              </p:ext>
            </p:extLst>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pt-BR" sz="1600">
                          <a:solidFill>
                            <a:schemeClr val="bg1"/>
                          </a:solidFill>
                          <a:latin typeface="+mj-lt"/>
                          <a:ea typeface="+mn-ea"/>
                          <a:cs typeface="+mn-cs"/>
                        </a:rPr>
                        <a:t>Equipe de entrega e recursos</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a:solidFill>
                            <a:schemeClr val="bg1"/>
                          </a:solidFill>
                          <a:latin typeface="+mj-lt"/>
                          <a:ea typeface="+mn-ea"/>
                          <a:cs typeface="+mn-cs"/>
                        </a:rPr>
                        <a:t>Especialista atribuído</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Engenheiro de suporte nomeado</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Gerente técnico de conta</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dirty="0">
                          <a:solidFill>
                            <a:schemeClr val="bg1"/>
                          </a:solidFill>
                          <a:latin typeface="+mj-lt"/>
                          <a:ea typeface="+mn-ea"/>
                          <a:cs typeface="+mn-cs"/>
                        </a:rPr>
                        <a:t>Serviços </a:t>
                      </a:r>
                      <a:br>
                        <a:rPr lang="pt-BR" sz="1400" b="0" i="0" dirty="0">
                          <a:solidFill>
                            <a:schemeClr val="bg1"/>
                          </a:solidFill>
                          <a:latin typeface="+mj-lt"/>
                          <a:ea typeface="+mn-ea"/>
                          <a:cs typeface="+mn-cs"/>
                        </a:rPr>
                      </a:br>
                      <a:r>
                        <a:rPr lang="pt-BR" sz="1400" b="0" i="0" dirty="0">
                          <a:solidFill>
                            <a:schemeClr val="bg1"/>
                          </a:solidFill>
                          <a:latin typeface="+mj-lt"/>
                          <a:ea typeface="+mn-ea"/>
                          <a:cs typeface="+mn-cs"/>
                        </a:rPr>
                        <a:t>de suporte</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Suporte online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Suporte 24x7 para prioridades P1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Contatos de suporte designados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Suporte telefônico ao vivo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Gestão de encaminhamento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Revisões de serviço por ano</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Sessões de especialistas por ano</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Gerenciamento de eventos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Revisão, manutenção e monitoramento do ambiente</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Revisão de versão, migração, atualização e roteiro de produtos</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a:solidFill>
                            <a:schemeClr val="tx1">
                              <a:lumMod val="75000"/>
                              <a:lumOff val="25000"/>
                            </a:schemeClr>
                          </a:solidFill>
                          <a:latin typeface="+mn-lt"/>
                          <a:ea typeface="+mn-ea"/>
                          <a:cs typeface="+mn-cs"/>
                        </a:rPr>
                        <a:t>Atividades de suporte na nuvem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a:solidFill>
                            <a:schemeClr val="bg1"/>
                          </a:solidFill>
                          <a:latin typeface="+mj-lt"/>
                          <a:ea typeface="+mn-ea"/>
                          <a:cs typeface="+mn-cs"/>
                        </a:rPr>
                        <a:t>Serviços</a:t>
                      </a:r>
                      <a:br>
                        <a:rPr lang="pt-BR" sz="1400" b="0" i="0">
                          <a:solidFill>
                            <a:schemeClr val="bg1"/>
                          </a:solidFill>
                          <a:latin typeface="+mj-lt"/>
                          <a:ea typeface="+mn-ea"/>
                          <a:cs typeface="+mn-cs"/>
                        </a:rPr>
                      </a:br>
                      <a:r>
                        <a:rPr lang="pt-BR" sz="1400" b="0" i="0">
                          <a:solidFill>
                            <a:schemeClr val="bg1"/>
                          </a:solidFill>
                          <a:latin typeface="+mj-lt"/>
                          <a:ea typeface="+mn-ea"/>
                          <a:cs typeface="+mn-cs"/>
                        </a:rPr>
                        <a:t>de campo</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pt-BR" sz="1100" b="0" i="0" dirty="0" err="1">
                          <a:solidFill>
                            <a:schemeClr val="tx1">
                              <a:lumMod val="75000"/>
                              <a:lumOff val="25000"/>
                            </a:schemeClr>
                          </a:solidFill>
                          <a:latin typeface="+mn-lt"/>
                          <a:ea typeface="+mn-ea"/>
                          <a:cs typeface="+mn-cs"/>
                        </a:rPr>
                        <a:t>Launch</a:t>
                      </a:r>
                      <a:r>
                        <a:rPr lang="pt-BR" sz="1100" b="0" i="0" dirty="0">
                          <a:solidFill>
                            <a:schemeClr val="tx1">
                              <a:lumMod val="75000"/>
                              <a:lumOff val="25000"/>
                            </a:schemeClr>
                          </a:solidFill>
                          <a:latin typeface="+mn-lt"/>
                          <a:ea typeface="+mn-ea"/>
                          <a:cs typeface="+mn-cs"/>
                        </a:rPr>
                        <a:t> </a:t>
                      </a:r>
                      <a:r>
                        <a:rPr lang="pt-BR" sz="1100" b="0" i="0" dirty="0" err="1">
                          <a:solidFill>
                            <a:schemeClr val="tx1">
                              <a:lumMod val="75000"/>
                              <a:lumOff val="25000"/>
                            </a:schemeClr>
                          </a:solidFill>
                          <a:latin typeface="+mn-lt"/>
                          <a:ea typeface="+mn-ea"/>
                          <a:cs typeface="+mn-cs"/>
                        </a:rPr>
                        <a:t>Advisory</a:t>
                      </a:r>
                      <a:r>
                        <a:rPr lang="pt-BR" sz="1100" b="0" i="0" dirty="0">
                          <a:solidFill>
                            <a:schemeClr val="tx1">
                              <a:lumMod val="75000"/>
                              <a:lumOff val="25000"/>
                            </a:schemeClr>
                          </a:solidFill>
                          <a:latin typeface="+mn-lt"/>
                          <a:ea typeface="+mn-ea"/>
                          <a:cs typeface="+mn-cs"/>
                        </a:rPr>
                        <a:t> Services — </a:t>
                      </a:r>
                      <a:br>
                        <a:rPr lang="pt-BR" sz="1100" b="0" i="0" dirty="0">
                          <a:solidFill>
                            <a:schemeClr val="tx1">
                              <a:lumMod val="75000"/>
                              <a:lumOff val="25000"/>
                            </a:schemeClr>
                          </a:solidFill>
                          <a:latin typeface="+mn-lt"/>
                          <a:ea typeface="+mn-ea"/>
                          <a:cs typeface="+mn-cs"/>
                        </a:rPr>
                      </a:br>
                      <a:r>
                        <a:rPr lang="pt-BR" sz="1100" b="0" i="0" dirty="0">
                          <a:solidFill>
                            <a:schemeClr val="tx1">
                              <a:lumMod val="75000"/>
                              <a:lumOff val="25000"/>
                            </a:schemeClr>
                          </a:solidFill>
                          <a:latin typeface="+mn-lt"/>
                          <a:ea typeface="+mn-ea"/>
                          <a:cs typeface="+mn-cs"/>
                        </a:rPr>
                        <a:t>primeiro ano da nova solução</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0000"/>
                          </a:solidFill>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pt-BR" sz="1100" b="0" i="0">
                          <a:solidFill>
                            <a:schemeClr val="tx1">
                              <a:lumMod val="75000"/>
                              <a:lumOff val="25000"/>
                            </a:schemeClr>
                          </a:solidFill>
                          <a:latin typeface="+mn-lt"/>
                          <a:ea typeface="+mn-ea"/>
                          <a:cs typeface="+mn-cs"/>
                        </a:rPr>
                        <a:t>Atividades de serviço de campo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dirty="0">
                          <a:ln>
                            <a:noFill/>
                          </a:ln>
                          <a:solidFill>
                            <a:srgbClr val="000000"/>
                          </a:solidFill>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pt-BR" sz="1200" b="0" i="0" u="none" strike="noStrike" cap="none" normalizeH="0" baseline="0" noProof="0">
                  <a:ln>
                    <a:noFill/>
                  </a:ln>
                  <a:solidFill>
                    <a:srgbClr val="FFFFFF"/>
                  </a:solidFill>
                  <a:uLnTx/>
                  <a:uFillTx/>
                  <a:latin typeface="Adobe Clean ExtraBold"/>
                  <a:ea typeface="+mn-ea"/>
                  <a:cs typeface="+mn-cs"/>
                </a:rPr>
                <a:t>Contatos de suporte designados – Lista de 15 usuários autorizados a interagir com o Suporte ao cliente</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pt-BR"/>
              <a:t>Diretrizes de suporte ao cliente</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Os portais e apelidos fornecem acesso a uma grande variedade de informações e recursos de suporte. </a:t>
            </a:r>
            <a:br>
              <a:rPr lang="pt-BR" dirty="0"/>
            </a:br>
            <a:r>
              <a:rPr lang="pt-BR" dirty="0"/>
              <a:t>Visualize os tíquetes abertos, envie novos e entre em contato com o Suporte ao cliente.</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O que o suporte ao cliente cobre</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533001"/>
          </a:xfrm>
          <a:prstGeom prst="rect">
            <a:avLst/>
          </a:prstGeom>
          <a:noFill/>
        </p:spPr>
        <p:txBody>
          <a:bodyPr wrap="square" lIns="91440" tIns="45720" rIns="91440" bIns="45720" anchor="t">
            <a:spAutoFit/>
          </a:bodyPr>
          <a:lstStyle/>
          <a:p>
            <a:pPr>
              <a:lnSpc>
                <a:spcPct val="110000"/>
              </a:lnSpc>
              <a:spcBef>
                <a:spcPts val="300"/>
              </a:spcBef>
            </a:pPr>
            <a:r>
              <a:rPr lang="pt-BR" sz="1600" dirty="0">
                <a:ln>
                  <a:noFill/>
                </a:ln>
                <a:solidFill>
                  <a:srgbClr val="000000"/>
                </a:solidFill>
                <a:latin typeface="Wingdings"/>
                <a:sym typeface="Wingdings"/>
              </a:rPr>
              <a:t>ü</a:t>
            </a:r>
            <a:r>
              <a:rPr lang="pt-BR" sz="1600" dirty="0">
                <a:ln>
                  <a:noFill/>
                </a:ln>
                <a:solidFill>
                  <a:srgbClr val="000000"/>
                </a:solidFill>
                <a:latin typeface="Calibri"/>
                <a:cs typeface="Calibri"/>
              </a:rPr>
              <a:t> </a:t>
            </a:r>
            <a:r>
              <a:rPr lang="pt-BR" sz="1600" dirty="0">
                <a:ln>
                  <a:noFill/>
                </a:ln>
                <a:solidFill>
                  <a:srgbClr val="000000"/>
                </a:solidFill>
                <a:latin typeface="Adobe Clean"/>
              </a:rPr>
              <a:t>Visualize os tíquetes disponíveis, envie novos e entre </a:t>
            </a:r>
            <a:br>
              <a:rPr lang="pt-BR" sz="1600" dirty="0">
                <a:ln>
                  <a:noFill/>
                </a:ln>
                <a:solidFill>
                  <a:srgbClr val="000000"/>
                </a:solidFill>
                <a:latin typeface="Adobe Clean"/>
              </a:rPr>
            </a:br>
            <a:r>
              <a:rPr lang="pt-BR" sz="1600" dirty="0">
                <a:ln>
                  <a:noFill/>
                </a:ln>
                <a:solidFill>
                  <a:srgbClr val="000000"/>
                </a:solidFill>
                <a:latin typeface="Adobe Clean"/>
              </a:rPr>
              <a:t>em contato com o Suporte ao cliente.</a:t>
            </a:r>
            <a:r>
              <a:rPr lang="pt-BR" sz="1600" dirty="0">
                <a:solidFill>
                  <a:srgbClr val="000000"/>
                </a:solidFill>
                <a:latin typeface="Adobe Clean"/>
              </a:rPr>
              <a:t> </a:t>
            </a:r>
          </a:p>
          <a:p>
            <a:pPr>
              <a:lnSpc>
                <a:spcPct val="110000"/>
              </a:lnSpc>
            </a:pPr>
            <a:r>
              <a:rPr lang="pt-BR" sz="1600" dirty="0">
                <a:ln>
                  <a:noFill/>
                </a:ln>
                <a:solidFill>
                  <a:srgbClr val="000000"/>
                </a:solidFill>
                <a:latin typeface="Wingdings"/>
                <a:sym typeface="Wingdings"/>
              </a:rPr>
              <a:t>ü</a:t>
            </a:r>
            <a:r>
              <a:rPr lang="pt-BR" sz="1600" dirty="0">
                <a:ln>
                  <a:noFill/>
                </a:ln>
                <a:solidFill>
                  <a:srgbClr val="000000"/>
                </a:solidFill>
                <a:latin typeface="Calibri"/>
                <a:cs typeface="Calibri"/>
              </a:rPr>
              <a:t> </a:t>
            </a:r>
            <a:r>
              <a:rPr lang="pt-BR" sz="1600" dirty="0">
                <a:ln>
                  <a:noFill/>
                </a:ln>
                <a:solidFill>
                  <a:srgbClr val="000000"/>
                </a:solidFill>
                <a:latin typeface="Adobe Clean"/>
              </a:rPr>
              <a:t>Diagnóstico remoto</a:t>
            </a:r>
            <a:r>
              <a:rPr lang="pt-BR" sz="1600" dirty="0">
                <a:solidFill>
                  <a:srgbClr val="000000"/>
                </a:solidFill>
                <a:latin typeface="Adobe Clean"/>
              </a:rPr>
              <a:t> </a:t>
            </a:r>
          </a:p>
          <a:p>
            <a:pPr marL="0" marR="0" indent="0" algn="l">
              <a:lnSpc>
                <a:spcPct val="110000"/>
              </a:lnSpc>
              <a:spcBef>
                <a:spcPts val="0"/>
              </a:spcBef>
              <a:spcAft>
                <a:spcPts val="0"/>
              </a:spcAft>
            </a:pPr>
            <a:r>
              <a:rPr lang="pt-BR" sz="1600" dirty="0">
                <a:ln>
                  <a:noFill/>
                </a:ln>
                <a:solidFill>
                  <a:srgbClr val="000000"/>
                </a:solidFill>
                <a:latin typeface="Wingdings"/>
                <a:sym typeface="Wingdings"/>
              </a:rPr>
              <a:t>ü</a:t>
            </a:r>
            <a:r>
              <a:rPr lang="pt-BR" sz="1600" dirty="0">
                <a:ln>
                  <a:noFill/>
                </a:ln>
                <a:solidFill>
                  <a:srgbClr val="000000"/>
                </a:solidFill>
                <a:latin typeface="Calibri"/>
                <a:cs typeface="Calibri"/>
              </a:rPr>
              <a:t> </a:t>
            </a:r>
            <a:r>
              <a:rPr lang="pt-BR" sz="1600" dirty="0">
                <a:ln>
                  <a:noFill/>
                </a:ln>
                <a:solidFill>
                  <a:srgbClr val="000000"/>
                </a:solidFill>
                <a:latin typeface="Adobe Clean"/>
              </a:rPr>
              <a:t>Outras melhorias de serviço estão disponíveis </a:t>
            </a:r>
            <a:br>
              <a:rPr lang="pt-BR" sz="1600" dirty="0">
                <a:ln>
                  <a:noFill/>
                </a:ln>
                <a:solidFill>
                  <a:srgbClr val="000000"/>
                </a:solidFill>
                <a:latin typeface="Adobe Clean"/>
              </a:rPr>
            </a:br>
            <a:r>
              <a:rPr lang="pt-BR" sz="1600" dirty="0">
                <a:ln>
                  <a:noFill/>
                </a:ln>
                <a:solidFill>
                  <a:srgbClr val="000000"/>
                </a:solidFill>
                <a:latin typeface="Adobe Clean"/>
              </a:rPr>
              <a:t>para personalizar seu pacote de suporte.</a:t>
            </a:r>
          </a:p>
          <a:p>
            <a:pPr marL="0" marR="0" indent="0" algn="l">
              <a:lnSpc>
                <a:spcPct val="110000"/>
              </a:lnSpc>
              <a:spcBef>
                <a:spcPts val="0"/>
              </a:spcBef>
              <a:spcAft>
                <a:spcPts val="0"/>
              </a:spcAft>
            </a:pPr>
            <a:r>
              <a:rPr lang="pt-BR" sz="1600" dirty="0">
                <a:ln>
                  <a:noFill/>
                </a:ln>
                <a:solidFill>
                  <a:srgbClr val="000000"/>
                </a:solidFill>
                <a:latin typeface="Wingdings"/>
                <a:sym typeface="Wingdings"/>
              </a:rPr>
              <a:t>ü</a:t>
            </a:r>
            <a:r>
              <a:rPr lang="pt-BR" sz="1600" dirty="0">
                <a:ln>
                  <a:noFill/>
                </a:ln>
                <a:solidFill>
                  <a:srgbClr val="000000"/>
                </a:solidFill>
                <a:latin typeface="Calibri"/>
                <a:cs typeface="Calibri"/>
              </a:rPr>
              <a:t> </a:t>
            </a:r>
            <a:r>
              <a:rPr lang="pt-BR" sz="1600" dirty="0">
                <a:ln>
                  <a:noFill/>
                </a:ln>
                <a:solidFill>
                  <a:srgbClr val="000000"/>
                </a:solidFill>
                <a:latin typeface="Adobe Clean"/>
              </a:rPr>
              <a:t>Versões de atualização de produto </a:t>
            </a:r>
            <a:r>
              <a:rPr lang="pt-BR" sz="1600" dirty="0">
                <a:solidFill>
                  <a:srgbClr val="000000"/>
                </a:solidFill>
                <a:latin typeface="Adobe Clean"/>
              </a:rPr>
              <a:t>(</a:t>
            </a:r>
            <a:r>
              <a:rPr lang="pt-BR" sz="1600" dirty="0">
                <a:ln>
                  <a:noFill/>
                </a:ln>
                <a:solidFill>
                  <a:srgbClr val="000000"/>
                </a:solidFill>
                <a:latin typeface="Adobe Clean"/>
              </a:rPr>
              <a:t>no local)</a:t>
            </a:r>
          </a:p>
          <a:p>
            <a:pPr>
              <a:lnSpc>
                <a:spcPct val="110000"/>
              </a:lnSpc>
            </a:pPr>
            <a:r>
              <a:rPr lang="pt-BR" sz="1600" dirty="0">
                <a:ln>
                  <a:noFill/>
                </a:ln>
                <a:solidFill>
                  <a:srgbClr val="000000"/>
                </a:solidFill>
                <a:latin typeface="Wingdings"/>
                <a:sym typeface="Wingdings"/>
              </a:rPr>
              <a:t>ü</a:t>
            </a:r>
            <a:r>
              <a:rPr lang="pt-BR" sz="1600" dirty="0">
                <a:ln>
                  <a:noFill/>
                </a:ln>
                <a:solidFill>
                  <a:srgbClr val="000000"/>
                </a:solidFill>
                <a:latin typeface="Calibri"/>
                <a:cs typeface="Calibri"/>
              </a:rPr>
              <a:t> </a:t>
            </a:r>
            <a:r>
              <a:rPr lang="pt-BR" sz="1600" dirty="0">
                <a:ln>
                  <a:noFill/>
                </a:ln>
                <a:solidFill>
                  <a:srgbClr val="000000"/>
                </a:solidFill>
                <a:latin typeface="Adobe Clean"/>
              </a:rPr>
              <a:t>Versões de manutenção </a:t>
            </a:r>
            <a:r>
              <a:rPr lang="pt-BR" sz="1600" dirty="0">
                <a:solidFill>
                  <a:srgbClr val="000000"/>
                </a:solidFill>
                <a:latin typeface="Adobe Clean"/>
              </a:rPr>
              <a:t>(</a:t>
            </a:r>
            <a:r>
              <a:rPr lang="pt-BR" sz="1600" dirty="0">
                <a:ln>
                  <a:noFill/>
                </a:ln>
                <a:solidFill>
                  <a:srgbClr val="000000"/>
                </a:solidFill>
                <a:latin typeface="Adobe Clean"/>
              </a:rPr>
              <a:t>no local)</a:t>
            </a:r>
            <a:r>
              <a:rPr lang="pt-BR" sz="1600" dirty="0">
                <a:solidFill>
                  <a:srgbClr val="000000"/>
                </a:solidFill>
                <a:latin typeface="Adobe Clean"/>
              </a:rPr>
              <a:t> </a:t>
            </a:r>
          </a:p>
          <a:p>
            <a:pPr>
              <a:lnSpc>
                <a:spcPct val="110000"/>
              </a:lnSpc>
            </a:pPr>
            <a:r>
              <a:rPr lang="pt-BR" sz="1600" dirty="0">
                <a:latin typeface="Wingdings"/>
                <a:ea typeface="+mn-lt"/>
                <a:cs typeface="+mn-lt"/>
                <a:sym typeface="Wingdings"/>
              </a:rPr>
              <a:t>ü</a:t>
            </a:r>
            <a:r>
              <a:rPr lang="pt-BR" sz="1600" dirty="0">
                <a:latin typeface="Calibri"/>
                <a:ea typeface="+mn-lt"/>
                <a:cs typeface="Calibri"/>
              </a:rPr>
              <a:t> </a:t>
            </a:r>
            <a:r>
              <a:rPr lang="pt-BR" sz="1600" dirty="0"/>
              <a:t>Problema de integração de aplicativo*</a:t>
            </a:r>
          </a:p>
          <a:p>
            <a:pPr marL="0" marR="0" indent="0" algn="l">
              <a:lnSpc>
                <a:spcPct val="119000"/>
              </a:lnSpc>
              <a:spcBef>
                <a:spcPts val="0"/>
              </a:spcBef>
              <a:spcAft>
                <a:spcPts val="600"/>
              </a:spcAft>
            </a:pPr>
            <a:endParaRPr lang="en-US" sz="1600" kern="1400" dirty="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O que o suporte ao cliente NÃO cobre</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1" y="2565928"/>
            <a:ext cx="5361740" cy="3573542"/>
          </a:xfrm>
          <a:prstGeom prst="rect">
            <a:avLst/>
          </a:prstGeom>
          <a:noFill/>
        </p:spPr>
        <p:txBody>
          <a:bodyPr wrap="square" lIns="91440" tIns="45720" rIns="91440" bIns="45720" anchor="t">
            <a:spAutoFit/>
          </a:bodyPr>
          <a:lstStyle/>
          <a:p>
            <a:pPr>
              <a:lnSpc>
                <a:spcPct val="110000"/>
              </a:lnSpc>
              <a:spcBef>
                <a:spcPts val="300"/>
              </a:spcBef>
            </a:pPr>
            <a:r>
              <a:rPr lang="pt-BR" sz="1600" dirty="0">
                <a:solidFill>
                  <a:srgbClr val="000000"/>
                </a:solidFill>
                <a:latin typeface="Wingdings"/>
                <a:sym typeface="Wingdings"/>
              </a:rPr>
              <a:t>x</a:t>
            </a:r>
            <a:r>
              <a:rPr lang="pt-BR" sz="1600" dirty="0">
                <a:solidFill>
                  <a:srgbClr val="000000"/>
                </a:solidFill>
                <a:latin typeface="Calibri"/>
                <a:cs typeface="Calibri"/>
              </a:rPr>
              <a:t> </a:t>
            </a:r>
            <a:r>
              <a:rPr lang="pt-BR" sz="1600" dirty="0">
                <a:ln>
                  <a:noFill/>
                </a:ln>
                <a:solidFill>
                  <a:srgbClr val="000000"/>
                </a:solidFill>
                <a:latin typeface="Adobe Clean"/>
              </a:rPr>
              <a:t>Resenhas de arquitetura</a:t>
            </a:r>
            <a:r>
              <a:rPr lang="pt-BR" sz="1600" dirty="0">
                <a:solidFill>
                  <a:srgbClr val="000000"/>
                </a:solidFill>
                <a:latin typeface="Adobe Clean"/>
              </a:rPr>
              <a:t> </a:t>
            </a:r>
          </a:p>
          <a:p>
            <a:pPr>
              <a:lnSpc>
                <a:spcPct val="110000"/>
              </a:lnSpc>
            </a:pPr>
            <a:r>
              <a:rPr lang="pt-BR" sz="1600" dirty="0">
                <a:solidFill>
                  <a:srgbClr val="000000"/>
                </a:solidFill>
                <a:latin typeface="Wingdings"/>
                <a:sym typeface="Wingdings"/>
              </a:rPr>
              <a:t>x</a:t>
            </a:r>
            <a:r>
              <a:rPr lang="pt-BR" sz="1600" dirty="0">
                <a:solidFill>
                  <a:srgbClr val="000000"/>
                </a:solidFill>
                <a:latin typeface="Calibri"/>
                <a:cs typeface="Calibri"/>
              </a:rPr>
              <a:t> </a:t>
            </a:r>
            <a:r>
              <a:rPr lang="pt-BR" sz="1600" dirty="0">
                <a:ln>
                  <a:noFill/>
                </a:ln>
                <a:solidFill>
                  <a:srgbClr val="000000"/>
                </a:solidFill>
                <a:latin typeface="Adobe Clean"/>
              </a:rPr>
              <a:t>Análise ou solução de problemas de código personalizado</a:t>
            </a:r>
            <a:r>
              <a:rPr lang="pt-BR" sz="1600" dirty="0">
                <a:solidFill>
                  <a:srgbClr val="000000"/>
                </a:solidFill>
                <a:latin typeface="Adobe Clean"/>
              </a:rPr>
              <a:t> </a:t>
            </a:r>
          </a:p>
          <a:p>
            <a:pPr marL="0" marR="0" indent="0" algn="l">
              <a:lnSpc>
                <a:spcPct val="110000"/>
              </a:lnSpc>
              <a:spcBef>
                <a:spcPts val="0"/>
              </a:spcBef>
              <a:spcAft>
                <a:spcPts val="0"/>
              </a:spcAft>
            </a:pPr>
            <a:r>
              <a:rPr lang="pt-BR" sz="1600" dirty="0">
                <a:solidFill>
                  <a:srgbClr val="000000"/>
                </a:solidFill>
                <a:latin typeface="Wingdings"/>
                <a:sym typeface="Wingdings"/>
              </a:rPr>
              <a:t>x</a:t>
            </a:r>
            <a:r>
              <a:rPr lang="pt-BR" sz="1600" dirty="0">
                <a:ln>
                  <a:noFill/>
                </a:ln>
                <a:solidFill>
                  <a:srgbClr val="000000"/>
                </a:solidFill>
                <a:latin typeface="Calibri"/>
                <a:cs typeface="Calibri"/>
              </a:rPr>
              <a:t> </a:t>
            </a:r>
            <a:r>
              <a:rPr lang="pt-BR" sz="1600" dirty="0">
                <a:ln>
                  <a:noFill/>
                </a:ln>
                <a:solidFill>
                  <a:srgbClr val="000000"/>
                </a:solidFill>
                <a:latin typeface="Adobe Clean"/>
                <a:cs typeface="Calibri"/>
              </a:rPr>
              <a:t>Melhorias personalizadas (enviar como ideia para </a:t>
            </a:r>
            <a:br>
              <a:rPr lang="pt-BR" sz="1600" dirty="0">
                <a:ln>
                  <a:noFill/>
                </a:ln>
                <a:solidFill>
                  <a:srgbClr val="000000"/>
                </a:solidFill>
                <a:latin typeface="Adobe Clean"/>
                <a:cs typeface="Calibri"/>
              </a:rPr>
            </a:br>
            <a:r>
              <a:rPr lang="pt-BR" sz="1600" dirty="0">
                <a:ln>
                  <a:noFill/>
                </a:ln>
                <a:solidFill>
                  <a:srgbClr val="000000"/>
                </a:solidFill>
                <a:latin typeface="Adobe Clean"/>
                <a:cs typeface="Calibri"/>
              </a:rPr>
              <a:t>a comunidade)</a:t>
            </a:r>
          </a:p>
          <a:p>
            <a:pPr>
              <a:lnSpc>
                <a:spcPct val="110000"/>
              </a:lnSpc>
            </a:pPr>
            <a:r>
              <a:rPr lang="pt-BR" sz="1600" dirty="0">
                <a:solidFill>
                  <a:srgbClr val="000000"/>
                </a:solidFill>
                <a:latin typeface="Wingdings"/>
                <a:sym typeface="Wingdings"/>
              </a:rPr>
              <a:t>x</a:t>
            </a:r>
            <a:r>
              <a:rPr lang="pt-BR" sz="1600" dirty="0">
                <a:solidFill>
                  <a:srgbClr val="000000"/>
                </a:solidFill>
                <a:latin typeface="Calibri"/>
                <a:cs typeface="Calibri"/>
              </a:rPr>
              <a:t> </a:t>
            </a:r>
            <a:r>
              <a:rPr lang="pt-BR" sz="1600" dirty="0">
                <a:ln>
                  <a:noFill/>
                </a:ln>
                <a:solidFill>
                  <a:srgbClr val="000000"/>
                </a:solidFill>
                <a:latin typeface="Adobe Clean"/>
              </a:rPr>
              <a:t>Transferência de conhecimento e serviços de treinamento</a:t>
            </a:r>
            <a:r>
              <a:rPr lang="pt-BR" sz="1600" dirty="0">
                <a:solidFill>
                  <a:srgbClr val="000000"/>
                </a:solidFill>
                <a:latin typeface="Adobe Clean"/>
              </a:rPr>
              <a:t> </a:t>
            </a:r>
          </a:p>
          <a:p>
            <a:pPr>
              <a:lnSpc>
                <a:spcPct val="110000"/>
              </a:lnSpc>
            </a:pPr>
            <a:r>
              <a:rPr lang="pt-BR" sz="1600" dirty="0">
                <a:solidFill>
                  <a:srgbClr val="000000"/>
                </a:solidFill>
                <a:latin typeface="Wingdings"/>
                <a:sym typeface="Wingdings"/>
              </a:rPr>
              <a:t>x</a:t>
            </a:r>
            <a:r>
              <a:rPr lang="pt-BR" sz="1600" dirty="0">
                <a:solidFill>
                  <a:srgbClr val="000000"/>
                </a:solidFill>
                <a:latin typeface="Calibri"/>
                <a:cs typeface="Calibri"/>
              </a:rPr>
              <a:t> </a:t>
            </a:r>
            <a:r>
              <a:rPr lang="pt-BR" sz="1600" dirty="0">
                <a:ln>
                  <a:noFill/>
                </a:ln>
                <a:solidFill>
                  <a:srgbClr val="000000"/>
                </a:solidFill>
                <a:latin typeface="Adobe Clean"/>
              </a:rPr>
              <a:t>Serviços de desenvolvimento</a:t>
            </a:r>
            <a:r>
              <a:rPr lang="pt-BR" sz="1600" dirty="0">
                <a:solidFill>
                  <a:srgbClr val="000000"/>
                </a:solidFill>
                <a:latin typeface="Adobe Clean"/>
              </a:rPr>
              <a:t> </a:t>
            </a:r>
          </a:p>
          <a:p>
            <a:pPr marL="0" marR="0" indent="0" algn="l">
              <a:lnSpc>
                <a:spcPct val="110000"/>
              </a:lnSpc>
              <a:spcBef>
                <a:spcPts val="0"/>
              </a:spcBef>
              <a:spcAft>
                <a:spcPts val="0"/>
              </a:spcAft>
            </a:pPr>
            <a:r>
              <a:rPr lang="pt-BR" sz="1600" dirty="0">
                <a:solidFill>
                  <a:srgbClr val="000000"/>
                </a:solidFill>
                <a:latin typeface="Wingdings"/>
                <a:sym typeface="Wingdings"/>
              </a:rPr>
              <a:t>x</a:t>
            </a:r>
            <a:r>
              <a:rPr lang="pt-BR" sz="1600" dirty="0">
                <a:ln>
                  <a:noFill/>
                </a:ln>
                <a:solidFill>
                  <a:srgbClr val="000000"/>
                </a:solidFill>
                <a:latin typeface="Calibri"/>
                <a:cs typeface="Calibri"/>
              </a:rPr>
              <a:t> </a:t>
            </a:r>
            <a:r>
              <a:rPr lang="pt-BR" sz="1600" dirty="0">
                <a:ln>
                  <a:noFill/>
                </a:ln>
                <a:solidFill>
                  <a:srgbClr val="000000"/>
                </a:solidFill>
                <a:latin typeface="Adobe Clean"/>
                <a:cs typeface="Calibri"/>
              </a:rPr>
              <a:t>Implementação</a:t>
            </a:r>
          </a:p>
          <a:p>
            <a:pPr marL="0" marR="0" indent="0" algn="l">
              <a:lnSpc>
                <a:spcPct val="110000"/>
              </a:lnSpc>
              <a:spcBef>
                <a:spcPts val="0"/>
              </a:spcBef>
              <a:spcAft>
                <a:spcPts val="0"/>
              </a:spcAft>
            </a:pPr>
            <a:r>
              <a:rPr lang="pt-BR" sz="1600" dirty="0">
                <a:solidFill>
                  <a:srgbClr val="000000"/>
                </a:solidFill>
                <a:latin typeface="Wingdings"/>
                <a:sym typeface="Wingdings"/>
              </a:rPr>
              <a:t>x</a:t>
            </a:r>
            <a:r>
              <a:rPr lang="pt-BR" sz="1600" dirty="0">
                <a:ln>
                  <a:noFill/>
                </a:ln>
                <a:solidFill>
                  <a:srgbClr val="000000"/>
                </a:solidFill>
                <a:latin typeface="Calibri"/>
                <a:cs typeface="Calibri"/>
              </a:rPr>
              <a:t> </a:t>
            </a:r>
            <a:r>
              <a:rPr lang="pt-BR" sz="1600" dirty="0">
                <a:ln>
                  <a:noFill/>
                </a:ln>
                <a:solidFill>
                  <a:srgbClr val="000000"/>
                </a:solidFill>
                <a:latin typeface="Adobe Clean"/>
                <a:cs typeface="Calibri"/>
              </a:rPr>
              <a:t>Produto de terceiros ou recomendações de hardware</a:t>
            </a:r>
          </a:p>
          <a:p>
            <a:pPr>
              <a:lnSpc>
                <a:spcPct val="110000"/>
              </a:lnSpc>
            </a:pPr>
            <a:r>
              <a:rPr lang="pt-BR" sz="1600" dirty="0">
                <a:solidFill>
                  <a:srgbClr val="000000"/>
                </a:solidFill>
                <a:latin typeface="Wingdings"/>
                <a:sym typeface="Wingdings"/>
              </a:rPr>
              <a:t>x</a:t>
            </a:r>
            <a:r>
              <a:rPr lang="pt-BR" sz="1600" dirty="0">
                <a:solidFill>
                  <a:srgbClr val="000000"/>
                </a:solidFill>
                <a:latin typeface="Calibri"/>
                <a:cs typeface="Calibri"/>
              </a:rPr>
              <a:t> </a:t>
            </a:r>
            <a:r>
              <a:rPr lang="pt-BR" sz="1600" dirty="0">
                <a:ln>
                  <a:noFill/>
                </a:ln>
                <a:solidFill>
                  <a:srgbClr val="000000"/>
                </a:solidFill>
                <a:latin typeface="Adobe Clean"/>
              </a:rPr>
              <a:t>Solução de problemas de produtos de outro fabricante</a:t>
            </a:r>
            <a:r>
              <a:rPr lang="pt-BR" sz="1600" dirty="0">
                <a:solidFill>
                  <a:srgbClr val="000000"/>
                </a:solidFill>
                <a:latin typeface="Adobe Clean"/>
              </a:rPr>
              <a:t> </a:t>
            </a:r>
          </a:p>
          <a:p>
            <a:pPr marL="0" marR="0" indent="0" algn="l">
              <a:lnSpc>
                <a:spcPct val="110000"/>
              </a:lnSpc>
              <a:spcBef>
                <a:spcPts val="0"/>
              </a:spcBef>
              <a:spcAft>
                <a:spcPts val="0"/>
              </a:spcAft>
            </a:pPr>
            <a:r>
              <a:rPr lang="pt-BR" sz="1600" dirty="0">
                <a:solidFill>
                  <a:srgbClr val="000000"/>
                </a:solidFill>
                <a:latin typeface="Wingdings"/>
                <a:sym typeface="Wingdings"/>
              </a:rPr>
              <a:t>x</a:t>
            </a:r>
            <a:r>
              <a:rPr lang="pt-BR" sz="1600" dirty="0">
                <a:ln>
                  <a:noFill/>
                </a:ln>
                <a:solidFill>
                  <a:srgbClr val="000000"/>
                </a:solidFill>
                <a:latin typeface="Calibri"/>
                <a:cs typeface="Calibri"/>
              </a:rPr>
              <a:t> </a:t>
            </a:r>
            <a:r>
              <a:rPr lang="pt-BR" sz="1600" dirty="0">
                <a:ln>
                  <a:noFill/>
                </a:ln>
                <a:solidFill>
                  <a:srgbClr val="000000"/>
                </a:solidFill>
                <a:latin typeface="Adobe Clean"/>
                <a:cs typeface="Calibri"/>
              </a:rPr>
              <a:t>Problemas de configurações não compatíveis (Observação: estas solicitações devem ser feitas por meio do canal)</a:t>
            </a:r>
          </a:p>
          <a:p>
            <a:r>
              <a:rPr lang="pt-BR" sz="1600" dirty="0">
                <a:latin typeface="Wingdings"/>
                <a:ea typeface="+mn-lt"/>
                <a:cs typeface="+mn-lt"/>
                <a:sym typeface="Wingdings"/>
              </a:rPr>
              <a:t>x</a:t>
            </a:r>
            <a:r>
              <a:rPr lang="pt-BR" sz="1600" dirty="0">
                <a:latin typeface="Calibri"/>
                <a:ea typeface="+mn-lt"/>
                <a:cs typeface="Calibri"/>
              </a:rPr>
              <a:t> </a:t>
            </a:r>
            <a:r>
              <a:rPr lang="pt-BR" sz="1600" dirty="0"/>
              <a:t>Ajuste de desempenho</a:t>
            </a:r>
          </a:p>
          <a:p>
            <a:pPr>
              <a:lnSpc>
                <a:spcPct val="110000"/>
              </a:lnSpc>
            </a:pPr>
            <a:r>
              <a:rPr lang="pt-BR" sz="1600" dirty="0">
                <a:latin typeface="Wingdings"/>
                <a:ea typeface="+mn-lt"/>
                <a:cs typeface="+mn-lt"/>
                <a:sym typeface="Wingdings"/>
              </a:rPr>
              <a:t>x</a:t>
            </a:r>
            <a:r>
              <a:rPr lang="pt-BR" sz="1600" dirty="0">
                <a:latin typeface="Calibri"/>
                <a:ea typeface="+mn-lt"/>
                <a:cs typeface="Calibri"/>
              </a:rPr>
              <a:t> </a:t>
            </a:r>
            <a:r>
              <a:rPr lang="pt-BR" sz="1600" dirty="0"/>
              <a:t>Problemas não reproduzíveis </a:t>
            </a: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700" i="1"/>
              <a:t>* Limitado apenas à Adobe</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pt-BR"/>
              <a:t>Formas de entrar em contato com o Suporte ao cliente</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276264"/>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pt-BR" sz="1400" dirty="0">
                <a:ln>
                  <a:noFill/>
                </a:ln>
                <a:solidFill>
                  <a:srgbClr val="000000"/>
                </a:solidFill>
              </a:rPr>
              <a:t>Você pode entrar em contato com o Suporte ao cliente por via chat, </a:t>
            </a:r>
            <a:r>
              <a:rPr lang="pt-BR" sz="1400" dirty="0" err="1">
                <a:ln>
                  <a:noFill/>
                </a:ln>
                <a:solidFill>
                  <a:srgbClr val="000000"/>
                </a:solidFill>
              </a:rPr>
              <a:t>email</a:t>
            </a:r>
            <a:r>
              <a:rPr lang="pt-BR" sz="1400" dirty="0">
                <a:ln>
                  <a:noFill/>
                </a:ln>
                <a:solidFill>
                  <a:srgbClr val="000000"/>
                </a:solidFill>
              </a:rPr>
              <a:t>, telefone e web. Para problemas P1, recomendamos o contato telefônico </a:t>
            </a:r>
            <a:br>
              <a:rPr lang="pt-BR" sz="1400" dirty="0">
                <a:ln>
                  <a:noFill/>
                </a:ln>
                <a:solidFill>
                  <a:srgbClr val="000000"/>
                </a:solidFill>
              </a:rPr>
            </a:br>
            <a:r>
              <a:rPr lang="pt-BR" sz="1400" dirty="0">
                <a:ln>
                  <a:noFill/>
                </a:ln>
                <a:solidFill>
                  <a:srgbClr val="000000"/>
                </a:solidFill>
              </a:rPr>
              <a:t>para obter assistência imediata.</a:t>
            </a:r>
          </a:p>
          <a:p>
            <a:pPr marL="76200" marR="0" indent="0" algn="l">
              <a:lnSpc>
                <a:spcPct val="119000"/>
              </a:lnSpc>
              <a:spcBef>
                <a:spcPts val="0"/>
              </a:spcBef>
              <a:spcAft>
                <a:spcPts val="600"/>
              </a:spcAft>
            </a:pPr>
            <a:r>
              <a:rPr lang="pt-BR" sz="1400" dirty="0">
                <a:ln>
                  <a:noFill/>
                </a:ln>
                <a:solidFill>
                  <a:srgbClr val="000000"/>
                </a:solidFill>
              </a:rPr>
              <a:t>Para que possamos lidar com sua consulta com eficiência, forneça todas as etapas para recriarmos o problema, ou seja, quanto mais claros os detalhes, </a:t>
            </a:r>
            <a:br>
              <a:rPr lang="pt-BR" sz="1400" dirty="0">
                <a:ln>
                  <a:noFill/>
                </a:ln>
                <a:solidFill>
                  <a:srgbClr val="000000"/>
                </a:solidFill>
              </a:rPr>
            </a:br>
            <a:r>
              <a:rPr lang="pt-BR" sz="1400" dirty="0">
                <a:ln>
                  <a:noFill/>
                </a:ln>
                <a:solidFill>
                  <a:srgbClr val="000000"/>
                </a:solidFill>
              </a:rPr>
              <a:t>melhor será o atendimento. Ao enviar um tíquete, recomendamos destacar e/ou ter em mãos, dependendo do método com o qual você entra em contato </a:t>
            </a:r>
            <a:br>
              <a:rPr lang="pt-BR" sz="1400" dirty="0">
                <a:ln>
                  <a:noFill/>
                </a:ln>
                <a:solidFill>
                  <a:srgbClr val="000000"/>
                </a:solidFill>
              </a:rPr>
            </a:br>
            <a:r>
              <a:rPr lang="pt-BR" sz="1400" dirty="0">
                <a:ln>
                  <a:noFill/>
                </a:ln>
                <a:solidFill>
                  <a:srgbClr val="000000"/>
                </a:solidFill>
              </a:rPr>
              <a:t>com o Suporte ao cliente, as seguintes informações aplicáveis (consulte a página </a:t>
            </a:r>
            <a:r>
              <a:rPr lang="pt-BR" sz="1400" dirty="0">
                <a:solidFill>
                  <a:srgbClr val="000000"/>
                </a:solidFill>
              </a:rPr>
              <a:t>22</a:t>
            </a:r>
            <a:r>
              <a:rPr lang="pt-BR" sz="1400" dirty="0">
                <a:ln>
                  <a:noFill/>
                </a:ln>
                <a:solidFill>
                  <a:srgbClr val="000000"/>
                </a:solidFill>
              </a:rPr>
              <a:t> para obter um exemplo):</a:t>
            </a:r>
          </a:p>
          <a:p>
            <a:pPr marL="76200" marR="0" indent="0" algn="l">
              <a:lnSpc>
                <a:spcPct val="119000"/>
              </a:lnSpc>
              <a:spcBef>
                <a:spcPts val="0"/>
              </a:spcBef>
              <a:spcAft>
                <a:spcPts val="0"/>
              </a:spcAft>
            </a:pPr>
            <a:r>
              <a:rPr lang="pt-BR" sz="1400" dirty="0">
                <a:ln>
                  <a:noFill/>
                </a:ln>
                <a:solidFill>
                  <a:srgbClr val="000000"/>
                </a:solidFill>
              </a:rPr>
              <a:t>Os portais e apelidos fornecem acesso a uma grande variedade de informações e recursos de suporte. Visualize os tíquetes abertos, envie novos e entre </a:t>
            </a:r>
            <a:br>
              <a:rPr lang="pt-BR" sz="1400" dirty="0">
                <a:ln>
                  <a:noFill/>
                </a:ln>
                <a:solidFill>
                  <a:srgbClr val="000000"/>
                </a:solidFill>
              </a:rPr>
            </a:br>
            <a:r>
              <a:rPr lang="pt-BR" sz="1400" dirty="0">
                <a:ln>
                  <a:noFill/>
                </a:ln>
                <a:solidFill>
                  <a:srgbClr val="000000"/>
                </a:solidFill>
              </a:rPr>
              <a:t>em contato com o Suporte ao cliente.</a:t>
            </a:r>
          </a:p>
          <a:p>
            <a:pPr marL="0" marR="0" indent="0" algn="l">
              <a:lnSpc>
                <a:spcPct val="119000"/>
              </a:lnSpc>
              <a:spcBef>
                <a:spcPts val="0"/>
              </a:spcBef>
              <a:spcAft>
                <a:spcPts val="600"/>
              </a:spcAft>
            </a:pPr>
            <a:endParaRPr lang="en-US" sz="1400" kern="1400" dirty="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3470206376"/>
              </p:ext>
            </p:extLst>
          </p:nvPr>
        </p:nvGraphicFramePr>
        <p:xfrm>
          <a:off x="2552700" y="3448050"/>
          <a:ext cx="7172325" cy="2682050"/>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l" rtl="0">
                        <a:lnSpc>
                          <a:spcPct val="82000"/>
                        </a:lnSpc>
                        <a:spcBef>
                          <a:spcPts val="600"/>
                        </a:spcBef>
                        <a:spcAft>
                          <a:spcPts val="600"/>
                        </a:spcAft>
                      </a:pPr>
                      <a:r>
                        <a:rPr lang="pt-BR" sz="1800" b="1" dirty="0">
                          <a:ln>
                            <a:noFill/>
                          </a:ln>
                          <a:solidFill>
                            <a:srgbClr val="000000"/>
                          </a:solidFill>
                          <a:latin typeface="Adobe Clean" panose="020B0503020404020204" pitchFamily="34" charset="0"/>
                        </a:rPr>
                        <a:t>       Portal de suporte</a:t>
                      </a: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l" rtl="0">
                        <a:lnSpc>
                          <a:spcPct val="82000"/>
                        </a:lnSpc>
                        <a:spcBef>
                          <a:spcPts val="600"/>
                        </a:spcBef>
                        <a:spcAft>
                          <a:spcPts val="600"/>
                        </a:spcAft>
                      </a:pPr>
                      <a:r>
                        <a:rPr lang="pt-BR" sz="1600" b="1" dirty="0">
                          <a:ln>
                            <a:noFill/>
                          </a:ln>
                          <a:solidFill>
                            <a:srgbClr val="000000"/>
                          </a:solidFill>
                          <a:latin typeface="Adobe Clean" panose="020B0503020404020204" pitchFamily="34" charset="0"/>
                        </a:rPr>
                        <a:t>      </a:t>
                      </a:r>
                      <a:r>
                        <a:rPr lang="pt-BR" sz="1800" b="1" dirty="0">
                          <a:ln>
                            <a:noFill/>
                          </a:ln>
                          <a:solidFill>
                            <a:srgbClr val="000000"/>
                          </a:solidFill>
                          <a:latin typeface="Adobe Clean" panose="020B0503020404020204" pitchFamily="34" charset="0"/>
                        </a:rPr>
                        <a:t>Suporte telefônico</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pt-BR" sz="1800" b="1" dirty="0">
                          <a:ln>
                            <a:noFill/>
                          </a:ln>
                          <a:solidFill>
                            <a:srgbClr val="000000"/>
                          </a:solidFill>
                          <a:latin typeface="Adobe Clean" panose="020B0503020404020204" pitchFamily="34" charset="0"/>
                        </a:rPr>
                        <a:t>     Status da Adobe</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pt-BR" sz="120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pt-BR" sz="1200" u="sng">
                          <a:ln>
                            <a:noFill/>
                          </a:ln>
                          <a:solidFill>
                            <a:srgbClr val="085296"/>
                          </a:solidFill>
                          <a:latin typeface="Adobe Clean" panose="020B0503020404020204" pitchFamily="34" charset="0"/>
                          <a:hlinkClick r:id="rId2" action="ppaction://hlinkfile"/>
                        </a:rPr>
                        <a:t>Suporte da Adobe Experience League</a:t>
                      </a:r>
                      <a:r>
                        <a:rPr lang="pt-BR" sz="1200">
                          <a:ln>
                            <a:noFill/>
                          </a:ln>
                          <a:solidFill>
                            <a:srgbClr val="000000"/>
                          </a:solidFill>
                          <a:latin typeface="Adobe Clean" panose="020B0503020404020204" pitchFamily="34" charset="0"/>
                        </a:rPr>
                        <a:t> </a:t>
                      </a:r>
                    </a:p>
                    <a:p>
                      <a:pPr marR="0" indent="0" algn="ctr" rtl="0">
                        <a:lnSpc>
                          <a:spcPct val="119000"/>
                        </a:lnSpc>
                        <a:spcBef>
                          <a:spcPts val="0"/>
                        </a:spcBef>
                        <a:spcAft>
                          <a:spcPts val="1400"/>
                        </a:spcAft>
                      </a:pPr>
                      <a:r>
                        <a:rPr lang="pt-BR" sz="1200" u="sng">
                          <a:ln>
                            <a:noFill/>
                          </a:ln>
                          <a:solidFill>
                            <a:srgbClr val="085296"/>
                          </a:solidFill>
                          <a:latin typeface="Adobe Clean" panose="020B0503020404020204" pitchFamily="34" charset="0"/>
                          <a:hlinkClick r:id="rId3"/>
                        </a:rPr>
                        <a:t>Suporte do Adobe Experience Manager</a:t>
                      </a:r>
                    </a:p>
                    <a:p>
                      <a:pPr marR="0" indent="0" algn="ctr" rtl="0">
                        <a:lnSpc>
                          <a:spcPct val="119000"/>
                        </a:lnSpc>
                        <a:spcBef>
                          <a:spcPts val="0"/>
                        </a:spcBef>
                        <a:spcAft>
                          <a:spcPts val="1400"/>
                        </a:spcAft>
                      </a:pPr>
                      <a:r>
                        <a:rPr lang="pt-BR" sz="1200" u="sng">
                          <a:ln>
                            <a:noFill/>
                          </a:ln>
                          <a:solidFill>
                            <a:srgbClr val="085296"/>
                          </a:solidFill>
                          <a:latin typeface="Adobe Clean" panose="020B0503020404020204" pitchFamily="34" charset="0"/>
                          <a:hlinkClick r:id="rId4"/>
                        </a:rPr>
                        <a:t>Suporte do Adobe Campaign</a:t>
                      </a:r>
                      <a:r>
                        <a:rPr lang="pt-BR" sz="1200" i="1">
                          <a:ln>
                            <a:noFill/>
                          </a:ln>
                          <a:solidFill>
                            <a:srgbClr val="000000"/>
                          </a:solidFill>
                          <a:latin typeface="Adobe Clean" panose="020B0503020404020204" pitchFamily="34" charset="0"/>
                        </a:rPr>
                        <a:t> </a:t>
                      </a: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pt-BR" sz="1200" dirty="0">
                          <a:ln>
                            <a:noFill/>
                          </a:ln>
                          <a:solidFill>
                            <a:srgbClr val="000000"/>
                          </a:solidFill>
                          <a:latin typeface="Adobe Clean" panose="020B0503020404020204" pitchFamily="34" charset="0"/>
                        </a:rPr>
                        <a:t> </a:t>
                      </a:r>
                    </a:p>
                    <a:p>
                      <a:pPr marL="102870" marR="109842" indent="-36830" algn="ctr" rtl="0">
                        <a:lnSpc>
                          <a:spcPct val="104000"/>
                        </a:lnSpc>
                        <a:spcBef>
                          <a:spcPts val="180"/>
                        </a:spcBef>
                        <a:spcAft>
                          <a:spcPts val="600"/>
                        </a:spcAft>
                      </a:pPr>
                      <a:r>
                        <a:rPr lang="pt-BR" sz="1200" dirty="0">
                          <a:ln>
                            <a:noFill/>
                          </a:ln>
                          <a:solidFill>
                            <a:srgbClr val="000000"/>
                          </a:solidFill>
                          <a:latin typeface="Adobe Clean" panose="020B0503020404020204" pitchFamily="34" charset="0"/>
                        </a:rPr>
                        <a:t>Número de telefone</a:t>
                      </a:r>
                    </a:p>
                    <a:p>
                      <a:pPr marL="102870" marR="109842" indent="-36830" algn="ctr" rtl="0">
                        <a:lnSpc>
                          <a:spcPct val="104000"/>
                        </a:lnSpc>
                        <a:spcBef>
                          <a:spcPts val="180"/>
                        </a:spcBef>
                        <a:spcAft>
                          <a:spcPts val="600"/>
                        </a:spcAft>
                      </a:pPr>
                      <a:r>
                        <a:rPr lang="pt-BR" sz="1200" dirty="0">
                          <a:ln>
                            <a:noFill/>
                          </a:ln>
                          <a:solidFill>
                            <a:srgbClr val="000000"/>
                          </a:solidFill>
                          <a:latin typeface="Adobe Clean" panose="020B0503020404020204" pitchFamily="34" charset="0"/>
                        </a:rPr>
                        <a:t>1 800 497 0335 (EUA e Canadá)</a:t>
                      </a:r>
                    </a:p>
                    <a:p>
                      <a:pPr marR="0" indent="0" algn="ctr" rtl="0">
                        <a:lnSpc>
                          <a:spcPct val="119000"/>
                        </a:lnSpc>
                        <a:spcBef>
                          <a:spcPts val="0"/>
                        </a:spcBef>
                        <a:spcAft>
                          <a:spcPts val="1400"/>
                        </a:spcAft>
                      </a:pPr>
                      <a:r>
                        <a:rPr lang="pt-BR" sz="1200" u="sng" dirty="0">
                          <a:ln>
                            <a:noFill/>
                          </a:ln>
                          <a:solidFill>
                            <a:srgbClr val="085296"/>
                          </a:solidFill>
                          <a:latin typeface="Adobe Clean" panose="020B0503020404020204" pitchFamily="34" charset="0"/>
                          <a:hlinkClick r:id="rId5"/>
                        </a:rPr>
                        <a:t>Números de telefone regionais</a:t>
                      </a:r>
                    </a:p>
                    <a:p>
                      <a:pPr marR="109842" indent="0" algn="ctr" rtl="0">
                        <a:lnSpc>
                          <a:spcPct val="104000"/>
                        </a:lnSpc>
                        <a:spcBef>
                          <a:spcPts val="180"/>
                        </a:spcBef>
                        <a:spcAft>
                          <a:spcPts val="600"/>
                        </a:spcAft>
                      </a:pPr>
                      <a:r>
                        <a:rPr lang="pt-BR" sz="1200" dirty="0">
                          <a:ln>
                            <a:noFill/>
                          </a:ln>
                          <a:solidFill>
                            <a:srgbClr val="2C2C2C"/>
                          </a:solidFill>
                          <a:latin typeface="Adobe Clean" panose="020B0503020404020204" pitchFamily="34" charset="0"/>
                        </a:rPr>
                        <a:t> </a:t>
                      </a:r>
                    </a:p>
                    <a:p>
                      <a:pPr marL="102870" marR="109842" indent="-36830" algn="ctr" rtl="0">
                        <a:lnSpc>
                          <a:spcPct val="104000"/>
                        </a:lnSpc>
                        <a:spcBef>
                          <a:spcPts val="180"/>
                        </a:spcBef>
                        <a:spcAft>
                          <a:spcPts val="600"/>
                        </a:spcAft>
                      </a:pPr>
                      <a:r>
                        <a:rPr lang="pt-BR" sz="1200" dirty="0">
                          <a:ln>
                            <a:noFill/>
                          </a:ln>
                          <a:solidFill>
                            <a:srgbClr val="2C2C2C"/>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pt-B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pt-B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pt-BR" sz="1200" dirty="0">
                          <a:ln>
                            <a:noFill/>
                          </a:ln>
                          <a:solidFill>
                            <a:srgbClr val="000000"/>
                          </a:solidFill>
                          <a:latin typeface="Adobe Clean" panose="020B0503020404020204" pitchFamily="34" charset="0"/>
                        </a:rPr>
                        <a:t>Verifique o status do sistema da Adobe</a:t>
                      </a:r>
                    </a:p>
                    <a:p>
                      <a:pPr marR="0" indent="0" algn="ctr" rtl="0">
                        <a:lnSpc>
                          <a:spcPct val="119000"/>
                        </a:lnSpc>
                        <a:spcBef>
                          <a:spcPts val="0"/>
                        </a:spcBef>
                        <a:spcAft>
                          <a:spcPts val="1400"/>
                        </a:spcAft>
                      </a:pPr>
                      <a:r>
                        <a:rPr lang="pt-BR" sz="1200" u="sng" dirty="0">
                          <a:ln>
                            <a:noFill/>
                          </a:ln>
                          <a:solidFill>
                            <a:srgbClr val="085296"/>
                          </a:solidFill>
                          <a:latin typeface="Adobe Clean" panose="020B0503020404020204" pitchFamily="34" charset="0"/>
                          <a:hlinkClick r:id="rId6"/>
                        </a:rPr>
                        <a:t>Status geral do sistema</a:t>
                      </a:r>
                    </a:p>
                    <a:p>
                      <a:pPr marR="0" indent="0" algn="ctr" rtl="0">
                        <a:lnSpc>
                          <a:spcPct val="119000"/>
                        </a:lnSpc>
                        <a:spcBef>
                          <a:spcPts val="0"/>
                        </a:spcBef>
                        <a:spcAft>
                          <a:spcPts val="600"/>
                        </a:spcAft>
                      </a:pPr>
                      <a:r>
                        <a:rPr lang="pt-B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600"/>
                        </a:spcAft>
                      </a:pPr>
                      <a:r>
                        <a:rPr lang="pt-BR" sz="1200" dirty="0">
                          <a:ln>
                            <a:noFill/>
                          </a:ln>
                          <a:solidFill>
                            <a:srgbClr val="000000"/>
                          </a:solidFill>
                          <a:latin typeface="Adobe Clean" panose="020B0503020404020204" pitchFamily="34" charset="0"/>
                        </a:rPr>
                        <a:t> </a:t>
                      </a:r>
                    </a:p>
                    <a:p>
                      <a:pPr marR="0" indent="0" algn="ctr" rtl="0">
                        <a:lnSpc>
                          <a:spcPct val="119000"/>
                        </a:lnSpc>
                        <a:spcBef>
                          <a:spcPts val="0"/>
                        </a:spcBef>
                        <a:spcAft>
                          <a:spcPts val="0"/>
                        </a:spcAft>
                      </a:pPr>
                      <a:r>
                        <a:rPr lang="pt-BR" sz="1200" i="1" dirty="0">
                          <a:ln>
                            <a:noFill/>
                          </a:ln>
                          <a:solidFill>
                            <a:srgbClr val="000000"/>
                          </a:solidFill>
                          <a:latin typeface="Adobe Clean" panose="020B0503020404020204" pitchFamily="34" charset="0"/>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934720"/>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pt-BR" sz="2000" b="1" i="0" u="sng" strike="noStrike" cap="none" normalizeH="0" baseline="0" dirty="0">
                <a:ln>
                  <a:noFill/>
                </a:ln>
                <a:solidFill>
                  <a:srgbClr val="FE0C01"/>
                </a:solidFill>
                <a:latin typeface="Calibri" panose="020F0502020204030204" pitchFamily="34" charset="0"/>
              </a:rPr>
              <a:t>SUPORTE DA ENTERPRISE CLOUD</a:t>
            </a: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pt-BR" sz="1100" i="1" dirty="0">
                <a:ln>
                  <a:noFill/>
                </a:ln>
                <a:solidFill>
                  <a:srgbClr val="000000"/>
                </a:solidFill>
              </a:rPr>
              <a:t>*Nem todos os produtos têm um portal de suporte ou chat. Consulte a página de cada produto para ver os meio de contato do suporte</a:t>
            </a:r>
          </a:p>
          <a:p>
            <a:pPr marL="0" marR="0" indent="0">
              <a:lnSpc>
                <a:spcPct val="119000"/>
              </a:lnSpc>
              <a:spcBef>
                <a:spcPts val="0"/>
              </a:spcBef>
              <a:spcAft>
                <a:spcPts val="600"/>
              </a:spcAft>
            </a:pPr>
            <a:r>
              <a:rPr lang="pt-BR" sz="1100" dirty="0">
                <a:ln>
                  <a:noFill/>
                </a:ln>
                <a:solidFill>
                  <a:srgbClr val="000000"/>
                </a:solidFill>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pt-BR"/>
              <a:t>Quem pode entrar em contato com o Suporte ao cliente?</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pt-BR" sz="1800" dirty="0">
                <a:ln>
                  <a:noFill/>
                </a:ln>
                <a:solidFill>
                  <a:srgbClr val="000000"/>
                </a:solidFill>
                <a:latin typeface="+mn-lt"/>
              </a:rPr>
              <a:t>A Adobe atribui a mais alta prioridade à segurança e proteção dos seus dados. Para garantir isso, incentivamos você a designar algumas pessoas de sua organização como </a:t>
            </a:r>
            <a:r>
              <a:rPr lang="pt-BR" sz="1800" u="sng" dirty="0">
                <a:ln>
                  <a:noFill/>
                </a:ln>
                <a:solidFill>
                  <a:srgbClr val="085296"/>
                </a:solidFill>
                <a:latin typeface="+mn-lt"/>
                <a:hlinkClick r:id="rId2"/>
              </a:rPr>
              <a:t>Contatos de suporte designados</a:t>
            </a:r>
            <a:r>
              <a:rPr lang="pt-BR" sz="1800" dirty="0">
                <a:ln>
                  <a:noFill/>
                </a:ln>
                <a:solidFill>
                  <a:srgbClr val="000000"/>
                </a:solidFill>
                <a:latin typeface="+mn-lt"/>
              </a:rPr>
              <a:t>, que terão acesso total ao produto, são treinados e podem responder a perguntas básicas específicas para a implementação. </a:t>
            </a:r>
          </a:p>
          <a:p>
            <a:pPr marL="0" marR="0" indent="0" algn="l">
              <a:lnSpc>
                <a:spcPct val="119000"/>
              </a:lnSpc>
              <a:spcBef>
                <a:spcPts val="0"/>
              </a:spcBef>
              <a:spcAft>
                <a:spcPts val="0"/>
              </a:spcAft>
              <a:buNone/>
            </a:pPr>
            <a:r>
              <a:rPr lang="pt-BR" sz="1800" dirty="0">
                <a:ln>
                  <a:noFill/>
                </a:ln>
                <a:solidFill>
                  <a:srgbClr val="000000"/>
                </a:solidFill>
                <a:latin typeface="+mn-lt"/>
              </a:rPr>
              <a:t>· Apenas os Contatos de suporte designados serão autorizados a discutir os dados e fazer as alterações necessárias </a:t>
            </a:r>
            <a:br>
              <a:rPr lang="pt-BR" sz="1800" dirty="0">
                <a:ln>
                  <a:noFill/>
                </a:ln>
                <a:solidFill>
                  <a:srgbClr val="000000"/>
                </a:solidFill>
                <a:latin typeface="+mn-lt"/>
              </a:rPr>
            </a:br>
            <a:r>
              <a:rPr lang="pt-BR" sz="1800" dirty="0">
                <a:ln>
                  <a:noFill/>
                </a:ln>
                <a:solidFill>
                  <a:srgbClr val="000000"/>
                </a:solidFill>
                <a:latin typeface="+mn-lt"/>
              </a:rPr>
              <a:t>nas configurações da conta.</a:t>
            </a:r>
          </a:p>
          <a:p>
            <a:pPr marL="0" marR="0" indent="0" algn="l">
              <a:lnSpc>
                <a:spcPct val="119000"/>
              </a:lnSpc>
              <a:spcBef>
                <a:spcPts val="0"/>
              </a:spcBef>
              <a:spcAft>
                <a:spcPts val="600"/>
              </a:spcAft>
              <a:buNone/>
            </a:pPr>
            <a:r>
              <a:rPr lang="pt-BR" sz="1800" dirty="0">
                <a:ln>
                  <a:noFill/>
                </a:ln>
                <a:solidFill>
                  <a:srgbClr val="000000"/>
                </a:solidFill>
                <a:latin typeface="+mn-lt"/>
              </a:rPr>
              <a:t>· Pessoas não autorizadas como Contato de suporte designado podem entrar em contato com a equipe de suporte, </a:t>
            </a:r>
            <a:br>
              <a:rPr lang="pt-BR" sz="1800" dirty="0">
                <a:ln>
                  <a:noFill/>
                </a:ln>
                <a:solidFill>
                  <a:srgbClr val="000000"/>
                </a:solidFill>
                <a:latin typeface="+mn-lt"/>
              </a:rPr>
            </a:br>
            <a:r>
              <a:rPr lang="pt-BR" sz="1800" dirty="0">
                <a:ln>
                  <a:noFill/>
                </a:ln>
                <a:solidFill>
                  <a:srgbClr val="000000"/>
                </a:solidFill>
                <a:latin typeface="+mn-lt"/>
              </a:rPr>
              <a:t>no entanto, serão direcionados para ajuda/fóruns online.</a:t>
            </a:r>
          </a:p>
          <a:p>
            <a:pPr marL="304800" marR="0" indent="0" algn="l">
              <a:lnSpc>
                <a:spcPct val="119000"/>
              </a:lnSpc>
              <a:spcBef>
                <a:spcPts val="0"/>
              </a:spcBef>
              <a:spcAft>
                <a:spcPts val="0"/>
              </a:spcAft>
              <a:buNone/>
            </a:pPr>
            <a:r>
              <a:rPr lang="pt-BR" sz="1800" b="1" dirty="0">
                <a:ln>
                  <a:noFill/>
                </a:ln>
                <a:solidFill>
                  <a:srgbClr val="000000"/>
                </a:solidFill>
                <a:latin typeface="+mn-lt"/>
              </a:rPr>
              <a:t>Modificação ou adição de contatos de suporte designados</a:t>
            </a:r>
          </a:p>
          <a:p>
            <a:pPr marL="457200" marR="0" indent="0" algn="l">
              <a:lnSpc>
                <a:spcPct val="119000"/>
              </a:lnSpc>
              <a:spcBef>
                <a:spcPts val="0"/>
              </a:spcBef>
              <a:spcAft>
                <a:spcPts val="0"/>
              </a:spcAft>
              <a:buNone/>
            </a:pPr>
            <a:r>
              <a:rPr lang="pt-BR" sz="1800" dirty="0">
                <a:ln>
                  <a:noFill/>
                </a:ln>
                <a:solidFill>
                  <a:srgbClr val="000000"/>
                </a:solidFill>
                <a:latin typeface="+mn-lt"/>
              </a:rPr>
              <a:t>· Apenas os Contatos de suporte designados existentes podem obter as alterações feitas na lista de Contatos </a:t>
            </a:r>
            <a:br>
              <a:rPr lang="pt-BR" sz="1800" dirty="0">
                <a:ln>
                  <a:noFill/>
                </a:ln>
                <a:solidFill>
                  <a:srgbClr val="000000"/>
                </a:solidFill>
                <a:latin typeface="+mn-lt"/>
              </a:rPr>
            </a:br>
            <a:r>
              <a:rPr lang="pt-BR" sz="1800" dirty="0">
                <a:ln>
                  <a:noFill/>
                </a:ln>
                <a:solidFill>
                  <a:srgbClr val="000000"/>
                </a:solidFill>
                <a:latin typeface="+mn-lt"/>
              </a:rPr>
              <a:t>de suporte designados existentes na mesma organização. </a:t>
            </a:r>
          </a:p>
          <a:p>
            <a:pPr marL="457200" marR="0" indent="0" algn="l">
              <a:lnSpc>
                <a:spcPct val="119000"/>
              </a:lnSpc>
              <a:spcBef>
                <a:spcPts val="0"/>
              </a:spcBef>
              <a:spcAft>
                <a:spcPts val="0"/>
              </a:spcAft>
              <a:buNone/>
            </a:pPr>
            <a:r>
              <a:rPr lang="pt-BR" sz="1800" dirty="0">
                <a:ln>
                  <a:noFill/>
                </a:ln>
                <a:solidFill>
                  <a:srgbClr val="000000"/>
                </a:solidFill>
                <a:latin typeface="+mn-lt"/>
              </a:rPr>
              <a:t>· Entre em contato com o Atendimento ao cliente por telefone ou </a:t>
            </a:r>
            <a:r>
              <a:rPr lang="pt-BR" sz="1800" dirty="0" err="1">
                <a:ln>
                  <a:noFill/>
                </a:ln>
                <a:solidFill>
                  <a:srgbClr val="000000"/>
                </a:solidFill>
                <a:latin typeface="+mn-lt"/>
              </a:rPr>
              <a:t>email</a:t>
            </a:r>
            <a:r>
              <a:rPr lang="pt-BR" sz="1800" dirty="0">
                <a:ln>
                  <a:noFill/>
                </a:ln>
                <a:solidFill>
                  <a:srgbClr val="000000"/>
                </a:solidFill>
                <a:latin typeface="+mn-lt"/>
              </a:rPr>
              <a:t> para adicionar/remover usuários.</a:t>
            </a:r>
          </a:p>
          <a:p>
            <a:pPr marL="0" marR="0" indent="0" algn="l">
              <a:lnSpc>
                <a:spcPct val="119000"/>
              </a:lnSpc>
              <a:spcBef>
                <a:spcPts val="0"/>
              </a:spcBef>
              <a:spcAft>
                <a:spcPts val="600"/>
              </a:spcAft>
              <a:buNone/>
            </a:pPr>
            <a:r>
              <a:rPr lang="pt-BR" sz="1800" dirty="0">
                <a:ln>
                  <a:noFill/>
                </a:ln>
                <a:solidFill>
                  <a:srgbClr val="000000"/>
                </a:solidFill>
                <a:latin typeface="+mn-lt"/>
              </a:rPr>
              <a:t> </a:t>
            </a:r>
          </a:p>
          <a:p>
            <a:endParaRPr lang="en-US" dirty="0">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210283700"/>
              </p:ext>
            </p:extLst>
          </p:nvPr>
        </p:nvGraphicFramePr>
        <p:xfrm>
          <a:off x="2629470" y="4973993"/>
          <a:ext cx="6844621" cy="1320165"/>
        </p:xfrm>
        <a:graphic>
          <a:graphicData uri="http://schemas.openxmlformats.org/drawingml/2006/table">
            <a:tbl>
              <a:tblPr/>
              <a:tblGrid>
                <a:gridCol w="918225">
                  <a:extLst>
                    <a:ext uri="{9D8B030D-6E8A-4147-A177-3AD203B41FA5}">
                      <a16:colId xmlns:a16="http://schemas.microsoft.com/office/drawing/2014/main" val="1633265098"/>
                    </a:ext>
                  </a:extLst>
                </a:gridCol>
                <a:gridCol w="1481599">
                  <a:extLst>
                    <a:ext uri="{9D8B030D-6E8A-4147-A177-3AD203B41FA5}">
                      <a16:colId xmlns:a16="http://schemas.microsoft.com/office/drawing/2014/main" val="2403856680"/>
                    </a:ext>
                  </a:extLst>
                </a:gridCol>
                <a:gridCol w="1481599">
                  <a:extLst>
                    <a:ext uri="{9D8B030D-6E8A-4147-A177-3AD203B41FA5}">
                      <a16:colId xmlns:a16="http://schemas.microsoft.com/office/drawing/2014/main" val="1293264714"/>
                    </a:ext>
                  </a:extLst>
                </a:gridCol>
                <a:gridCol w="1481599">
                  <a:extLst>
                    <a:ext uri="{9D8B030D-6E8A-4147-A177-3AD203B41FA5}">
                      <a16:colId xmlns:a16="http://schemas.microsoft.com/office/drawing/2014/main" val="1936531348"/>
                    </a:ext>
                  </a:extLst>
                </a:gridCol>
                <a:gridCol w="1481599">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pt-BR" sz="1200" b="1">
                          <a:ln>
                            <a:noFill/>
                          </a:ln>
                          <a:solidFill>
                            <a:srgbClr val="000000"/>
                          </a:solidFill>
                          <a:latin typeface="Adobe Clean" panose="020B0503020404020204" pitchFamily="34" charset="0"/>
                        </a:rPr>
                        <a:t>SUPORTE AO CLIENTE DA ADOBE - USUÁRIOS AUTORIZADOS</a:t>
                      </a: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pt-BR" sz="1000">
                          <a:ln>
                            <a:noFill/>
                          </a:ln>
                          <a:solidFill>
                            <a:srgbClr val="000000"/>
                          </a:solidFill>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pt-BR" sz="1200">
                          <a:ln>
                            <a:noFill/>
                          </a:ln>
                          <a:solidFill>
                            <a:srgbClr val="000000"/>
                          </a:solidFill>
                          <a:latin typeface="Adobe Clean Light" panose="020B0303020404020204" pitchFamily="34" charset="0"/>
                        </a:rPr>
                        <a:t>Suporte online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pt-BR" sz="1200">
                          <a:ln>
                            <a:noFill/>
                          </a:ln>
                          <a:solidFill>
                            <a:srgbClr val="000000"/>
                          </a:solidFill>
                          <a:latin typeface="Adobe Clean Light" panose="020B0303020404020204" pitchFamily="34" charset="0"/>
                        </a:rPr>
                        <a:t>Suporte Business</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pt-BR" sz="1200">
                          <a:ln>
                            <a:noFill/>
                          </a:ln>
                          <a:solidFill>
                            <a:srgbClr val="000000"/>
                          </a:solidFill>
                          <a:latin typeface="Adobe Clean Light" panose="020B0303020404020204" pitchFamily="34" charset="0"/>
                        </a:rPr>
                        <a:t>Suporte Enterprise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pt-BR" sz="1200">
                          <a:ln>
                            <a:noFill/>
                          </a:ln>
                          <a:solidFill>
                            <a:srgbClr val="000000"/>
                          </a:solidFill>
                          <a:latin typeface="Adobe Clean Light" panose="020B0303020404020204" pitchFamily="34" charset="0"/>
                        </a:rPr>
                        <a:t>Suporte Elite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pt-BR" sz="1100">
                          <a:ln>
                            <a:noFill/>
                          </a:ln>
                          <a:solidFill>
                            <a:srgbClr val="000000"/>
                          </a:solidFill>
                          <a:latin typeface="Adobe Clean Light" panose="020B0303020404020204" pitchFamily="34" charset="0"/>
                        </a:rPr>
                        <a:t>Nº de contatos autorizados por suporte</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pt-BR" sz="1800">
                          <a:ln>
                            <a:noFill/>
                          </a:ln>
                          <a:solidFill>
                            <a:srgbClr val="000000"/>
                          </a:solidFill>
                          <a:latin typeface="Adobe Clean Light" panose="020B0303020404020204" pitchFamily="34" charset="0"/>
                        </a:rPr>
                        <a:t>4</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pt-BR" sz="1800" dirty="0">
                          <a:ln>
                            <a:noFill/>
                          </a:ln>
                          <a:solidFill>
                            <a:srgbClr val="000000"/>
                          </a:solidFill>
                          <a:latin typeface="Adobe Clean Light" panose="020B0303020404020204" pitchFamily="34" charset="0"/>
                        </a:rPr>
                        <a:t>6</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pt-BR" sz="1800">
                          <a:ln>
                            <a:noFill/>
                          </a:ln>
                          <a:solidFill>
                            <a:srgbClr val="000000"/>
                          </a:solidFill>
                          <a:latin typeface="Adobe Clean Light" panose="020B0303020404020204" pitchFamily="34" charset="0"/>
                        </a:rPr>
                        <a:t>10</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pt-BR" sz="1800" dirty="0">
                          <a:ln>
                            <a:noFill/>
                          </a:ln>
                          <a:solidFill>
                            <a:srgbClr val="000000"/>
                          </a:solidFill>
                          <a:latin typeface="Adobe Clean Light" panose="020B0303020404020204" pitchFamily="34" charset="0"/>
                        </a:rPr>
                        <a:t>15</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pt-BR" sz="2500" dirty="0"/>
              <a:t>Horário regional de atendimento ao cliente, idioma e opções de telefone da Adobe</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O horário comercial local da Adobe está alinhado ao da região de faturamento do cliente.</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pt-BR" sz="1800" b="1">
                <a:ln>
                  <a:noFill/>
                </a:ln>
                <a:solidFill>
                  <a:srgbClr val="000000"/>
                </a:solidFill>
                <a:latin typeface="Adobe Clean" panose="020B0503020404020204" pitchFamily="34" charset="0"/>
              </a:rPr>
              <a:t>Horas regionais de funcionamento e suporte de idioma</a:t>
            </a:r>
          </a:p>
          <a:p>
            <a:pPr marL="0" marR="0" indent="0" algn="l">
              <a:lnSpc>
                <a:spcPct val="119000"/>
              </a:lnSpc>
              <a:spcBef>
                <a:spcPts val="0"/>
              </a:spcBef>
              <a:spcAft>
                <a:spcPts val="600"/>
              </a:spcAft>
            </a:pPr>
            <a:r>
              <a:rPr lang="pt-BR" sz="1100">
                <a:ln>
                  <a:noFill/>
                </a:ln>
                <a:solidFill>
                  <a:srgbClr val="000000"/>
                </a:solidFill>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pt-BR" sz="1000">
                          <a:ln>
                            <a:noFill/>
                          </a:ln>
                          <a:solidFill>
                            <a:srgbClr val="FFFFFF"/>
                          </a:solidFill>
                          <a:latin typeface="Adobe Clean" panose="020B0503020404020204" pitchFamily="34" charset="0"/>
                        </a:rPr>
                        <a:t>Américas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pt-BR" sz="1000">
                          <a:ln>
                            <a:noFill/>
                          </a:ln>
                          <a:solidFill>
                            <a:srgbClr val="FFFFFF"/>
                          </a:solidFill>
                          <a:latin typeface="Adobe Clean" panose="020B0503020404020204" pitchFamily="34" charset="0"/>
                        </a:rPr>
                        <a:t>Europa, Oriente Médio e África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pt-BR" sz="1000">
                          <a:ln>
                            <a:noFill/>
                          </a:ln>
                          <a:solidFill>
                            <a:srgbClr val="020302"/>
                          </a:solidFill>
                          <a:latin typeface="Adobe Clean" panose="020B0503020404020204" pitchFamily="34" charset="0"/>
                        </a:rPr>
                        <a:t>6h às 17h30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pt-BR" sz="1000">
                          <a:ln>
                            <a:noFill/>
                          </a:ln>
                          <a:solidFill>
                            <a:srgbClr val="020302"/>
                          </a:solidFill>
                          <a:latin typeface="Adobe Clean" panose="020B0503020404020204" pitchFamily="34" charset="0"/>
                        </a:rPr>
                        <a:t>9h às 17h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1353713360"/>
              </p:ext>
            </p:extLst>
          </p:nvPr>
        </p:nvGraphicFramePr>
        <p:xfrm>
          <a:off x="5703032" y="1440544"/>
          <a:ext cx="6279420" cy="5416175"/>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972687">
                  <a:extLst>
                    <a:ext uri="{9D8B030D-6E8A-4147-A177-3AD203B41FA5}">
                      <a16:colId xmlns:a16="http://schemas.microsoft.com/office/drawing/2014/main" val="3890370350"/>
                    </a:ext>
                  </a:extLst>
                </a:gridCol>
                <a:gridCol w="1132338">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22121">
                <a:tc gridSpan="2">
                  <a:txBody>
                    <a:bodyPr/>
                    <a:lstStyle/>
                    <a:p>
                      <a:pPr marR="0" indent="0" algn="ctr" rtl="0">
                        <a:lnSpc>
                          <a:spcPct val="119000"/>
                        </a:lnSpc>
                        <a:spcBef>
                          <a:spcPts val="0"/>
                        </a:spcBef>
                        <a:spcAft>
                          <a:spcPts val="1400"/>
                        </a:spcAft>
                      </a:pPr>
                      <a:r>
                        <a:rPr lang="pt-BR" sz="1050" b="1">
                          <a:ln>
                            <a:noFill/>
                          </a:ln>
                          <a:solidFill>
                            <a:schemeClr val="bg1"/>
                          </a:solidFill>
                          <a:latin typeface="Calibri" panose="020F0502020204030204" pitchFamily="34" charset="0"/>
                        </a:rPr>
                        <a:t>Américas</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pt-BR" sz="1050" b="1">
                          <a:ln>
                            <a:noFill/>
                          </a:ln>
                          <a:solidFill>
                            <a:schemeClr val="bg1"/>
                          </a:solidFill>
                          <a:latin typeface="Calibri" panose="020F0502020204030204" pitchFamily="34" charset="0"/>
                        </a:rPr>
                        <a:t>EMEA</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pt-BR" sz="1050" b="1" dirty="0">
                          <a:ln>
                            <a:noFill/>
                          </a:ln>
                          <a:solidFill>
                            <a:schemeClr val="bg1"/>
                          </a:solidFill>
                          <a:latin typeface="Calibri" panose="020F0502020204030204" pitchFamily="34" charset="0"/>
                        </a:rPr>
                        <a:t>APAC</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513353">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EUA</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Dinamarca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(+45) 80 20 6017</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Austrália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(+61) 1800 358 683</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513353">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Canadá</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França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(+33) 08 05 540 755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China continental</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(+86) 108 004 400 548</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730871">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Alemanha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(+49) 0800 752 2581</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00" spc="-10" baseline="0" dirty="0">
                          <a:ln>
                            <a:noFill/>
                          </a:ln>
                          <a:solidFill>
                            <a:srgbClr val="333333"/>
                          </a:solidFill>
                          <a:latin typeface="Calibri" panose="020F0502020204030204" pitchFamily="34" charset="0"/>
                        </a:rPr>
                        <a:t>Região Administrativa Especial de Hong Kong</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(+852) 30 713 107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513353">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Itália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(+39) 800 919 224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Índia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(+91) 0008 004 402 107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513353">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Suécia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(+46) 0200 810 330</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Malásia (chamada paga)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(+60) 1800 220 120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513353">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Reino Unido</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(+44) 0800 169 0454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Nova Zelândia (chamada paga)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(+64) 050 861 4264</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513353">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Filipinas (chamada paga)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(+63) 1 800 8908 8359</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322121">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Singapura</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(+65) 1 800 818 5220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322121">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Coreia do Sul</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(+82) 080 517 0880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513353">
                <a:tc gridSpan="2">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pt-BR" sz="105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Região de Taiwan</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pt-BR" sz="1050" dirty="0">
                          <a:ln>
                            <a:noFill/>
                          </a:ln>
                          <a:solidFill>
                            <a:srgbClr val="333333"/>
                          </a:solidFill>
                          <a:latin typeface="Calibri" panose="020F0502020204030204" pitchFamily="34" charset="0"/>
                        </a:rPr>
                        <a:t>(+886) 0 800 066 6381</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pt-BR" sz="1000">
                          <a:ln>
                            <a:noFill/>
                          </a:ln>
                          <a:solidFill>
                            <a:srgbClr val="FFFFFF"/>
                          </a:solidFill>
                          <a:latin typeface="Adobe Clean" panose="020B0503020404020204" pitchFamily="34" charset="0"/>
                        </a:rPr>
                        <a:t>Ásia–Pacífico</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pt-BR" sz="1000">
                          <a:ln>
                            <a:noFill/>
                          </a:ln>
                          <a:solidFill>
                            <a:srgbClr val="FFFFFF"/>
                          </a:solidFill>
                          <a:latin typeface="Adobe Clean" panose="020B0503020404020204" pitchFamily="34" charset="0"/>
                        </a:rPr>
                        <a:t>Japão*</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pt-BR" sz="1000">
                          <a:ln>
                            <a:noFill/>
                          </a:ln>
                          <a:solidFill>
                            <a:srgbClr val="020302"/>
                          </a:solidFill>
                          <a:latin typeface="Adobe Clean" panose="020B0503020404020204" pitchFamily="34" charset="0"/>
                        </a:rPr>
                        <a:t>9h às 17h</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pt-BR" sz="1000">
                          <a:ln>
                            <a:noFill/>
                          </a:ln>
                          <a:solidFill>
                            <a:srgbClr val="020302"/>
                          </a:solidFill>
                          <a:latin typeface="Adobe Clean" panose="020B0503020404020204" pitchFamily="34" charset="0"/>
                        </a:rPr>
                        <a:t>9h às 17h30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pt-BR" sz="1050" i="1" dirty="0">
                <a:ln>
                  <a:noFill/>
                </a:ln>
                <a:solidFill>
                  <a:srgbClr val="000000"/>
                </a:solidFill>
              </a:rPr>
              <a:t>Exceções:</a:t>
            </a:r>
          </a:p>
          <a:p>
            <a:pPr marL="0" marR="0" indent="0" algn="l">
              <a:lnSpc>
                <a:spcPct val="119000"/>
              </a:lnSpc>
              <a:spcBef>
                <a:spcPts val="0"/>
              </a:spcBef>
              <a:spcAft>
                <a:spcPts val="300"/>
              </a:spcAft>
            </a:pPr>
            <a:r>
              <a:rPr lang="pt-BR" sz="1050" i="1" dirty="0">
                <a:ln>
                  <a:noFill/>
                </a:ln>
                <a:solidFill>
                  <a:srgbClr val="000000"/>
                </a:solidFill>
              </a:rPr>
              <a:t>*O suporte está disponível somente em inglês e japonês.</a:t>
            </a:r>
          </a:p>
          <a:p>
            <a:pPr marL="0" marR="0" indent="0" algn="l">
              <a:lnSpc>
                <a:spcPct val="119000"/>
              </a:lnSpc>
              <a:spcBef>
                <a:spcPts val="0"/>
              </a:spcBef>
              <a:spcAft>
                <a:spcPts val="300"/>
              </a:spcAft>
            </a:pPr>
            <a:r>
              <a:rPr lang="pt-BR" sz="1050" i="1" dirty="0">
                <a:ln>
                  <a:noFill/>
                </a:ln>
                <a:solidFill>
                  <a:srgbClr val="000000"/>
                </a:solidFill>
              </a:rPr>
              <a:t>O Adobe </a:t>
            </a:r>
            <a:r>
              <a:rPr lang="pt-BR" sz="1050" i="1" dirty="0" err="1">
                <a:ln>
                  <a:noFill/>
                </a:ln>
                <a:solidFill>
                  <a:srgbClr val="000000"/>
                </a:solidFill>
              </a:rPr>
              <a:t>Commerce</a:t>
            </a:r>
            <a:r>
              <a:rPr lang="pt-BR" sz="1050" i="1" dirty="0">
                <a:ln>
                  <a:noFill/>
                </a:ln>
                <a:solidFill>
                  <a:srgbClr val="000000"/>
                </a:solidFill>
              </a:rPr>
              <a:t> exclui o suporte ao idioma japonês.</a:t>
            </a:r>
          </a:p>
          <a:p>
            <a:pPr marL="0" marR="0" indent="0" algn="l">
              <a:lnSpc>
                <a:spcPct val="119000"/>
              </a:lnSpc>
              <a:spcBef>
                <a:spcPts val="0"/>
              </a:spcBef>
              <a:spcAft>
                <a:spcPts val="300"/>
              </a:spcAft>
            </a:pPr>
            <a:r>
              <a:rPr lang="pt-BR" sz="1050" i="1" dirty="0">
                <a:ln>
                  <a:noFill/>
                </a:ln>
                <a:solidFill>
                  <a:srgbClr val="000000"/>
                </a:solidFill>
              </a:rPr>
              <a:t>(Japão) Os casos de prioridade P2, P3 e P4 estão limitados apenas ao horário comercial.</a:t>
            </a: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177497"/>
            <a:ext cx="5694975" cy="65383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pt-BR" sz="1050" i="1" dirty="0">
                <a:ln>
                  <a:noFill/>
                </a:ln>
                <a:solidFill>
                  <a:srgbClr val="000000"/>
                </a:solidFill>
              </a:rPr>
              <a:t>Caso a sua região não tenha um número de telefone específico para o atendimento ao cliente, </a:t>
            </a:r>
            <a:br>
              <a:rPr lang="pt-BR" sz="1050" i="1" dirty="0">
                <a:ln>
                  <a:noFill/>
                </a:ln>
                <a:solidFill>
                  <a:srgbClr val="000000"/>
                </a:solidFill>
              </a:rPr>
            </a:br>
            <a:r>
              <a:rPr lang="pt-BR" sz="1050" b="1" i="1" dirty="0">
                <a:ln>
                  <a:noFill/>
                </a:ln>
                <a:solidFill>
                  <a:srgbClr val="000000"/>
                </a:solidFill>
              </a:rPr>
              <a:t>ligue para +1 800 497 0335</a:t>
            </a:r>
            <a:r>
              <a:rPr lang="pt-BR" sz="1050" i="1" dirty="0">
                <a:ln>
                  <a:noFill/>
                </a:ln>
                <a:solidFill>
                  <a:srgbClr val="000000"/>
                </a:solidFill>
              </a:rPr>
              <a:t>. Observe que este número é dos EUA, portanto, tarifas de chamadas </a:t>
            </a:r>
            <a:br>
              <a:rPr lang="pt-BR" sz="1050" i="1" dirty="0">
                <a:ln>
                  <a:noFill/>
                </a:ln>
                <a:solidFill>
                  <a:srgbClr val="000000"/>
                </a:solidFill>
              </a:rPr>
            </a:br>
            <a:r>
              <a:rPr lang="pt-BR" sz="1050" i="1" dirty="0">
                <a:ln>
                  <a:noFill/>
                </a:ln>
                <a:solidFill>
                  <a:srgbClr val="000000"/>
                </a:solidFill>
              </a:rPr>
              <a:t>podem ser aplicadas em sua região.</a:t>
            </a:r>
            <a:r>
              <a:rPr lang="pt-BR" sz="1050" i="1" dirty="0">
                <a:solidFill>
                  <a:srgbClr val="000000"/>
                </a:solidFill>
              </a:rPr>
              <a:t> </a:t>
            </a:r>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2560047598"/>
              </p:ext>
            </p:extLst>
          </p:nvPr>
        </p:nvGraphicFramePr>
        <p:xfrm>
          <a:off x="76653" y="4637677"/>
          <a:ext cx="5043988" cy="139446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pt-BR" sz="1050">
                          <a:latin typeface="Calibri"/>
                        </a:rPr>
                        <a:t>Suporte telefônico do Marketo Engage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pt-BR" sz="1050" b="1">
                          <a:latin typeface="Calibri"/>
                        </a:rPr>
                        <a:t>Américas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pt-BR" sz="1050" b="1" i="0" u="none" strike="noStrike" noProof="0">
                          <a:latin typeface="Calibri"/>
                        </a:rPr>
                        <a:t>Europa, Oriente Médio e África</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pt-BR" sz="1050" b="1" i="0" u="none" strike="noStrike" noProof="0">
                          <a:latin typeface="Calibri"/>
                        </a:rPr>
                        <a:t>APAC </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pt-BR" sz="1050" b="1" i="0" u="none" strike="noStrike" noProof="0">
                          <a:latin typeface="Calibri"/>
                        </a:rPr>
                        <a:t>Japão</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pt-BR" sz="1050" b="0" i="0" u="none" strike="noStrike" noProof="0" dirty="0">
                          <a:latin typeface="Calibri"/>
                        </a:rPr>
                        <a:t>Chamada gratuita: +1 877 270 6586</a:t>
                      </a:r>
                      <a:r>
                        <a:rPr lang="pt-BR" sz="1050" b="1" i="0" u="none" strike="noStrike" noProof="0" dirty="0">
                          <a:latin typeface="Calibri"/>
                        </a:rPr>
                        <a:t> </a:t>
                      </a:r>
                    </a:p>
                    <a:p>
                      <a:pPr lvl="0" algn="l" rtl="0">
                        <a:buNone/>
                      </a:pPr>
                      <a:endParaRPr lang="en-US" sz="1050" b="1" i="0" u="none" strike="noStrike" noProof="0" dirty="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pt-BR" sz="1050" b="0" i="0" u="none" strike="noStrike" noProof="0" dirty="0">
                          <a:latin typeface="Calibri"/>
                        </a:rPr>
                        <a:t>Reino Unido: </a:t>
                      </a:r>
                      <a:br>
                        <a:rPr lang="pt-BR" sz="1050" b="0" i="0" u="none" strike="noStrike" noProof="0" dirty="0">
                          <a:latin typeface="Calibri"/>
                        </a:rPr>
                      </a:br>
                      <a:r>
                        <a:rPr lang="pt-BR" sz="1050" b="0" i="0" u="none" strike="noStrike" noProof="0" dirty="0">
                          <a:latin typeface="Calibri"/>
                        </a:rPr>
                        <a:t>0800 151 3030 </a:t>
                      </a:r>
                    </a:p>
                    <a:p>
                      <a:pPr lvl="0">
                        <a:buNone/>
                      </a:pPr>
                      <a:r>
                        <a:rPr lang="pt-BR" sz="1050" b="0" i="0" u="none" strike="noStrike" noProof="0" dirty="0">
                          <a:latin typeface="Calibri"/>
                        </a:rPr>
                        <a:t>União Europeia: +353 1 242 3030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pt-BR" sz="1050" b="0" i="0" u="none" strike="noStrike" noProof="0" dirty="0">
                          <a:latin typeface="Calibri"/>
                        </a:rPr>
                        <a:t>Austrália: </a:t>
                      </a:r>
                      <a:br>
                        <a:rPr lang="pt-BR" sz="1050" b="0" i="0" u="none" strike="noStrike" noProof="0" dirty="0">
                          <a:latin typeface="Calibri"/>
                        </a:rPr>
                      </a:br>
                      <a:r>
                        <a:rPr lang="pt-BR" sz="1050" b="0" i="0" u="none" strike="noStrike" noProof="0" dirty="0">
                          <a:latin typeface="Calibri"/>
                        </a:rPr>
                        <a:t>+61 2 8031 8188</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pt-BR" sz="1050" b="0" i="0" u="none" strike="noStrike" noProof="0" dirty="0">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pt-BR"/>
              <a:t>Definições de prioridade do Suporte ao cliente da Adobe</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pt-BR" sz="1400" dirty="0">
                <a:ln>
                  <a:noFill/>
                </a:ln>
                <a:solidFill>
                  <a:srgbClr val="000000"/>
                </a:solidFill>
              </a:rPr>
              <a:t>Os tempos de resposta e ações se baseiam em uma avaliação do impacto relatado pela sua empresa. Quanto mais grave for o impacto nos negócios, </a:t>
            </a:r>
            <a:br>
              <a:rPr lang="pt-BR" sz="1400" dirty="0">
                <a:ln>
                  <a:noFill/>
                </a:ln>
                <a:solidFill>
                  <a:srgbClr val="000000"/>
                </a:solidFill>
              </a:rPr>
            </a:br>
            <a:r>
              <a:rPr lang="pt-BR" sz="1400" dirty="0">
                <a:ln>
                  <a:noFill/>
                </a:ln>
                <a:solidFill>
                  <a:srgbClr val="000000"/>
                </a:solidFill>
              </a:rPr>
              <a:t>maior será a prioridade atribuída. As diretrizes a seguir o ajudarão a determinar o nível de prioridade correto. </a:t>
            </a:r>
          </a:p>
          <a:p>
            <a:pPr marL="0" marR="0" indent="0" algn="l">
              <a:lnSpc>
                <a:spcPct val="119000"/>
              </a:lnSpc>
              <a:spcBef>
                <a:spcPts val="0"/>
              </a:spcBef>
              <a:spcAft>
                <a:spcPts val="600"/>
              </a:spcAft>
            </a:pPr>
            <a:r>
              <a:rPr lang="pt-BR" sz="1000" dirty="0">
                <a:ln>
                  <a:noFill/>
                </a:ln>
                <a:solidFill>
                  <a:srgbClr val="000000"/>
                </a:solidFill>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5" y="1602192"/>
            <a:ext cx="6781391" cy="665310"/>
          </a:xfrm>
          <a:prstGeom prst="rect">
            <a:avLst/>
          </a:prstGeom>
          <a:noFill/>
        </p:spPr>
        <p:txBody>
          <a:bodyPr wrap="square">
            <a:spAutoFit/>
          </a:bodyPr>
          <a:lstStyle/>
          <a:p>
            <a:pPr marL="0" marR="0" indent="0" algn="l">
              <a:lnSpc>
                <a:spcPct val="119000"/>
              </a:lnSpc>
              <a:spcBef>
                <a:spcPts val="0"/>
              </a:spcBef>
              <a:spcAft>
                <a:spcPts val="600"/>
              </a:spcAft>
            </a:pPr>
            <a:r>
              <a:rPr lang="pt-BR" sz="1400" b="1" dirty="0">
                <a:ln>
                  <a:noFill/>
                </a:ln>
                <a:solidFill>
                  <a:srgbClr val="000000"/>
                </a:solidFill>
                <a:latin typeface="+mj-lt"/>
              </a:rPr>
              <a:t>Metas de nível de serviço: Resposta inicial e definições de prioridade</a:t>
            </a:r>
          </a:p>
          <a:p>
            <a:pPr marL="0" marR="0" indent="0" algn="l">
              <a:lnSpc>
                <a:spcPct val="119000"/>
              </a:lnSpc>
              <a:spcBef>
                <a:spcPts val="0"/>
              </a:spcBef>
              <a:spcAft>
                <a:spcPts val="600"/>
              </a:spcAft>
            </a:pPr>
            <a:r>
              <a:rPr lang="pt-BR" sz="1400" dirty="0">
                <a:ln>
                  <a:noFill/>
                </a:ln>
                <a:solidFill>
                  <a:srgbClr val="000000"/>
                </a:solidFill>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1363949437"/>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pt-BR" sz="1200" b="1">
                          <a:ln>
                            <a:noFill/>
                          </a:ln>
                          <a:solidFill>
                            <a:srgbClr val="020302"/>
                          </a:solidFill>
                          <a:latin typeface="Adobe Clean" panose="020B0503020404020204" pitchFamily="34" charset="0"/>
                        </a:rPr>
                        <a:t>Prioridade</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pt-BR" sz="1200" b="1">
                          <a:ln>
                            <a:noFill/>
                          </a:ln>
                          <a:solidFill>
                            <a:srgbClr val="020302"/>
                          </a:solidFill>
                          <a:latin typeface="Adobe Clean" panose="020B0503020404020204" pitchFamily="34" charset="0"/>
                        </a:rPr>
                        <a:t>Definições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pt-BR" sz="1000">
                          <a:ln>
                            <a:noFill/>
                          </a:ln>
                          <a:solidFill>
                            <a:srgbClr val="020302"/>
                          </a:solidFill>
                          <a:latin typeface="Adobe Clean" panose="020B0503020404020204" pitchFamily="34" charset="0"/>
                        </a:rPr>
                        <a:t>Online</a:t>
                      </a:r>
                    </a:p>
                    <a:p>
                      <a:pPr marL="133350" marR="0" indent="0" algn="l" rtl="0">
                        <a:lnSpc>
                          <a:spcPct val="119000"/>
                        </a:lnSpc>
                        <a:spcBef>
                          <a:spcPts val="0"/>
                        </a:spcBef>
                        <a:spcAft>
                          <a:spcPts val="0"/>
                        </a:spcAft>
                      </a:pPr>
                      <a:r>
                        <a:rPr lang="pt-BR" sz="1000">
                          <a:ln>
                            <a:noFill/>
                          </a:ln>
                          <a:solidFill>
                            <a:srgbClr val="020302"/>
                          </a:solidFill>
                          <a:latin typeface="Adobe Clean" panose="020B0503020404020204" pitchFamily="34" charset="0"/>
                        </a:rPr>
                        <a:t>Suporte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pt-BR" sz="1000">
                          <a:ln>
                            <a:noFill/>
                          </a:ln>
                          <a:solidFill>
                            <a:srgbClr val="FFFFFF"/>
                          </a:solidFill>
                          <a:latin typeface="Adobe Clean" panose="020B0503020404020204" pitchFamily="34" charset="0"/>
                        </a:rPr>
                        <a:t>Business </a:t>
                      </a:r>
                    </a:p>
                    <a:p>
                      <a:pPr marL="90805" marR="0" indent="0" algn="l" rtl="0">
                        <a:lnSpc>
                          <a:spcPct val="119000"/>
                        </a:lnSpc>
                        <a:spcBef>
                          <a:spcPts val="0"/>
                        </a:spcBef>
                        <a:spcAft>
                          <a:spcPts val="0"/>
                        </a:spcAft>
                      </a:pPr>
                      <a:r>
                        <a:rPr lang="pt-BR" sz="1000">
                          <a:ln>
                            <a:noFill/>
                          </a:ln>
                          <a:solidFill>
                            <a:srgbClr val="FFFFFF"/>
                          </a:solidFill>
                          <a:latin typeface="Adobe Clean" panose="020B0503020404020204" pitchFamily="34" charset="0"/>
                        </a:rPr>
                        <a:t>Suporte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pt-BR" sz="1000">
                          <a:ln>
                            <a:noFill/>
                          </a:ln>
                          <a:solidFill>
                            <a:srgbClr val="FFFFFF"/>
                          </a:solidFill>
                          <a:latin typeface="Adobe Clean" panose="020B0503020404020204" pitchFamily="34" charset="0"/>
                        </a:rPr>
                        <a:t>Enterprise </a:t>
                      </a:r>
                    </a:p>
                    <a:p>
                      <a:pPr marL="56502" marR="0" indent="0" algn="l" rtl="0">
                        <a:lnSpc>
                          <a:spcPct val="119000"/>
                        </a:lnSpc>
                        <a:spcBef>
                          <a:spcPts val="0"/>
                        </a:spcBef>
                        <a:spcAft>
                          <a:spcPts val="0"/>
                        </a:spcAft>
                      </a:pPr>
                      <a:r>
                        <a:rPr lang="pt-BR" sz="1000">
                          <a:ln>
                            <a:noFill/>
                          </a:ln>
                          <a:solidFill>
                            <a:srgbClr val="FFFFFF"/>
                          </a:solidFill>
                          <a:latin typeface="Adobe Clean" panose="020B0503020404020204" pitchFamily="34" charset="0"/>
                        </a:rPr>
                        <a:t>Suporte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pt-BR" sz="1000">
                          <a:ln>
                            <a:noFill/>
                          </a:ln>
                          <a:solidFill>
                            <a:srgbClr val="FFFFFF"/>
                          </a:solidFill>
                          <a:latin typeface="Adobe Clean" panose="020B0503020404020204" pitchFamily="34" charset="0"/>
                        </a:rPr>
                        <a:t>Elite </a:t>
                      </a:r>
                    </a:p>
                    <a:p>
                      <a:pPr marL="186055" marR="0" indent="0" algn="l" rtl="0">
                        <a:lnSpc>
                          <a:spcPct val="119000"/>
                        </a:lnSpc>
                        <a:spcBef>
                          <a:spcPts val="0"/>
                        </a:spcBef>
                        <a:spcAft>
                          <a:spcPts val="0"/>
                        </a:spcAft>
                      </a:pPr>
                      <a:r>
                        <a:rPr lang="pt-BR" sz="1000">
                          <a:ln>
                            <a:noFill/>
                          </a:ln>
                          <a:solidFill>
                            <a:srgbClr val="FFFFFF"/>
                          </a:solidFill>
                          <a:latin typeface="Adobe Clean" panose="020B0503020404020204" pitchFamily="34" charset="0"/>
                        </a:rPr>
                        <a:t>Suporte</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pt-BR" sz="1100" b="1">
                          <a:ln>
                            <a:noFill/>
                          </a:ln>
                          <a:solidFill>
                            <a:srgbClr val="000000"/>
                          </a:solidFill>
                          <a:latin typeface="Adobe Clean" panose="020B0503020404020204" pitchFamily="34" charset="0"/>
                        </a:rPr>
                        <a:t>PRIORIDADE 1</a:t>
                      </a:r>
                      <a:br>
                        <a:rPr lang="pt-BR" sz="1100">
                          <a:ln>
                            <a:noFill/>
                          </a:ln>
                          <a:solidFill>
                            <a:srgbClr val="000000"/>
                          </a:solidFill>
                          <a:latin typeface="Adobe Clean" panose="020B0503020404020204" pitchFamily="34" charset="0"/>
                        </a:rPr>
                      </a:br>
                      <a:endParaRPr lang="pt-B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pt-BR" sz="1200" dirty="0">
                          <a:ln>
                            <a:noFill/>
                          </a:ln>
                          <a:solidFill>
                            <a:srgbClr val="000000"/>
                          </a:solidFill>
                          <a:latin typeface="Adobe Clean Light" panose="020B0303020404020204" pitchFamily="34" charset="0"/>
                        </a:rPr>
                        <a:t>As funções de produção do cliente estão inativas ou têm perda significativa </a:t>
                      </a:r>
                      <a:br>
                        <a:rPr lang="pt-BR" sz="1200" dirty="0">
                          <a:ln>
                            <a:noFill/>
                          </a:ln>
                          <a:solidFill>
                            <a:srgbClr val="000000"/>
                          </a:solidFill>
                          <a:latin typeface="Adobe Clean Light" panose="020B0303020404020204" pitchFamily="34" charset="0"/>
                        </a:rPr>
                      </a:br>
                      <a:r>
                        <a:rPr lang="pt-BR" sz="1200" dirty="0">
                          <a:ln>
                            <a:noFill/>
                          </a:ln>
                          <a:solidFill>
                            <a:srgbClr val="000000"/>
                          </a:solidFill>
                          <a:latin typeface="Adobe Clean Light" panose="020B0303020404020204" pitchFamily="34" charset="0"/>
                        </a:rPr>
                        <a:t>de dados ou degradação de serviços, e é necessária atenção imediata para restaurar a funcionalidade e a usabilidade.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24x7 /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24x7 /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pt-BR" sz="1000" dirty="0">
                          <a:ln>
                            <a:noFill/>
                          </a:ln>
                          <a:solidFill>
                            <a:srgbClr val="020302"/>
                          </a:solidFill>
                          <a:latin typeface="Adobe Clean" panose="020B0503020404020204" pitchFamily="34" charset="0"/>
                        </a:rPr>
                        <a:t>24x7 / </a:t>
                      </a:r>
                    </a:p>
                    <a:p>
                      <a:pPr marL="0" marR="264160" indent="115570" algn="ctr" rtl="0">
                        <a:lnSpc>
                          <a:spcPct val="100000"/>
                        </a:lnSpc>
                        <a:spcBef>
                          <a:spcPts val="0"/>
                        </a:spcBef>
                        <a:spcAft>
                          <a:spcPts val="0"/>
                        </a:spcAft>
                      </a:pPr>
                      <a:r>
                        <a:rPr lang="pt-BR" sz="1000" dirty="0">
                          <a:ln>
                            <a:noFill/>
                          </a:ln>
                          <a:solidFill>
                            <a:srgbClr val="020302"/>
                          </a:solidFill>
                          <a:latin typeface="Adobe Clean" panose="020B0503020404020204" pitchFamily="34" charset="0"/>
                        </a:rPr>
                        <a:t>30 minutos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pt-BR" sz="1000" dirty="0">
                          <a:ln>
                            <a:noFill/>
                          </a:ln>
                          <a:solidFill>
                            <a:srgbClr val="020302"/>
                          </a:solidFill>
                          <a:latin typeface="Adobe Clean" panose="020B0503020404020204" pitchFamily="34" charset="0"/>
                        </a:rPr>
                        <a:t>24x7 / </a:t>
                      </a:r>
                    </a:p>
                    <a:p>
                      <a:pPr marL="0" marR="276860" indent="103492" algn="ctr" rtl="0">
                        <a:lnSpc>
                          <a:spcPct val="100000"/>
                        </a:lnSpc>
                        <a:spcBef>
                          <a:spcPts val="0"/>
                        </a:spcBef>
                        <a:spcAft>
                          <a:spcPts val="0"/>
                        </a:spcAft>
                      </a:pPr>
                      <a:r>
                        <a:rPr lang="pt-BR" sz="1000" dirty="0">
                          <a:ln>
                            <a:noFill/>
                          </a:ln>
                          <a:solidFill>
                            <a:srgbClr val="020302"/>
                          </a:solidFill>
                          <a:latin typeface="Adobe Clean" panose="020B0503020404020204" pitchFamily="34" charset="0"/>
                        </a:rPr>
                        <a:t>15 minutos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pt-BR" sz="1100" b="1">
                          <a:ln>
                            <a:noFill/>
                          </a:ln>
                          <a:solidFill>
                            <a:srgbClr val="000000"/>
                          </a:solidFill>
                          <a:latin typeface="Adobe Clean" panose="020B0503020404020204" pitchFamily="34" charset="0"/>
                        </a:rPr>
                        <a:t>PRIORIDADE 2</a:t>
                      </a:r>
                      <a:br>
                        <a:rPr lang="pt-BR" sz="1100">
                          <a:ln>
                            <a:noFill/>
                          </a:ln>
                          <a:solidFill>
                            <a:srgbClr val="000000"/>
                          </a:solidFill>
                          <a:latin typeface="Adobe Clean" panose="020B0503020404020204" pitchFamily="34" charset="0"/>
                        </a:rPr>
                      </a:br>
                      <a:endParaRPr lang="pt-B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pt-BR" sz="1200" dirty="0">
                          <a:ln>
                            <a:noFill/>
                          </a:ln>
                          <a:solidFill>
                            <a:srgbClr val="000000"/>
                          </a:solidFill>
                          <a:latin typeface="Adobe Clean Light" panose="020B0303020404020204" pitchFamily="34" charset="0"/>
                        </a:rPr>
                        <a:t>As funções empresariais do cliente têm grande degradação de serviços, </a:t>
                      </a:r>
                      <a:br>
                        <a:rPr lang="pt-BR" sz="1200" dirty="0">
                          <a:ln>
                            <a:noFill/>
                          </a:ln>
                          <a:solidFill>
                            <a:srgbClr val="000000"/>
                          </a:solidFill>
                          <a:latin typeface="Adobe Clean Light" panose="020B0303020404020204" pitchFamily="34" charset="0"/>
                        </a:rPr>
                      </a:br>
                      <a:r>
                        <a:rPr lang="pt-BR" sz="1200" dirty="0">
                          <a:ln>
                            <a:noFill/>
                          </a:ln>
                          <a:solidFill>
                            <a:srgbClr val="000000"/>
                          </a:solidFill>
                          <a:latin typeface="Adobe Clean Light" panose="020B0303020404020204" pitchFamily="34" charset="0"/>
                        </a:rPr>
                        <a:t>perda potencial de dados ou foi afetado um recurso importante.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Horário comercial /   </a:t>
                      </a:r>
                    </a:p>
                    <a:p>
                      <a:pPr marL="0" marR="189230"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4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Horário comercial / </a:t>
                      </a:r>
                    </a:p>
                    <a:p>
                      <a:pPr marL="0" marR="189230"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2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24x5 /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24x5 / </a:t>
                      </a:r>
                    </a:p>
                    <a:p>
                      <a:pPr marL="0" marR="264795"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30 minutos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pt-BR" sz="1100" b="1">
                          <a:ln>
                            <a:noFill/>
                          </a:ln>
                          <a:solidFill>
                            <a:srgbClr val="000000"/>
                          </a:solidFill>
                          <a:latin typeface="Adobe Clean" panose="020B0503020404020204" pitchFamily="34" charset="0"/>
                        </a:rPr>
                        <a:t>PRIORIDADE 3</a:t>
                      </a:r>
                      <a:br>
                        <a:rPr lang="pt-BR" sz="1100">
                          <a:ln>
                            <a:noFill/>
                          </a:ln>
                          <a:solidFill>
                            <a:srgbClr val="000000"/>
                          </a:solidFill>
                          <a:latin typeface="Adobe Clean" panose="020B0503020404020204" pitchFamily="34" charset="0"/>
                        </a:rPr>
                      </a:br>
                      <a:endParaRPr lang="pt-B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pt-BR" sz="1200">
                          <a:ln>
                            <a:noFill/>
                          </a:ln>
                          <a:solidFill>
                            <a:srgbClr val="000000"/>
                          </a:solidFill>
                          <a:latin typeface="Adobe Clean Light" panose="020B0303020404020204" pitchFamily="34" charset="0"/>
                        </a:rPr>
                        <a:t>As funções empresariais do cliente têm pouca degradação dos serviços, e há uma solução/alternativa que permite que as funções empresariais continuem normalmente.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Horário comercial / </a:t>
                      </a:r>
                    </a:p>
                    <a:p>
                      <a:pPr marL="0" marR="188595"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 6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Horário comercial / </a:t>
                      </a:r>
                    </a:p>
                    <a:p>
                      <a:pPr marL="0" marR="189865" indent="0" algn="ctr" rtl="0">
                        <a:lnSpc>
                          <a:spcPct val="100000"/>
                        </a:lnSpc>
                        <a:spcBef>
                          <a:spcPts val="0"/>
                        </a:spcBef>
                        <a:spcAft>
                          <a:spcPts val="0"/>
                        </a:spcAft>
                      </a:pPr>
                      <a:r>
                        <a:rPr lang="pt-BR" sz="1000">
                          <a:ln>
                            <a:noFill/>
                          </a:ln>
                          <a:solidFill>
                            <a:srgbClr val="020302"/>
                          </a:solidFill>
                          <a:latin typeface="Adobe Clean" panose="020B0503020404020204" pitchFamily="34" charset="0"/>
                        </a:rPr>
                        <a:t> 4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pt-BR" sz="1000" dirty="0">
                          <a:ln>
                            <a:noFill/>
                          </a:ln>
                          <a:solidFill>
                            <a:srgbClr val="020302"/>
                          </a:solidFill>
                          <a:latin typeface="Adobe Clean" panose="020B0503020404020204" pitchFamily="34" charset="0"/>
                        </a:rPr>
                        <a:t>Horário comercial / </a:t>
                      </a:r>
                    </a:p>
                    <a:p>
                      <a:pPr marL="0" marR="189865" indent="0" algn="ctr" rtl="0">
                        <a:lnSpc>
                          <a:spcPct val="100000"/>
                        </a:lnSpc>
                        <a:spcBef>
                          <a:spcPts val="0"/>
                        </a:spcBef>
                        <a:spcAft>
                          <a:spcPts val="0"/>
                        </a:spcAft>
                      </a:pPr>
                      <a:r>
                        <a:rPr lang="pt-BR" sz="1000" dirty="0">
                          <a:ln>
                            <a:noFill/>
                          </a:ln>
                          <a:solidFill>
                            <a:srgbClr val="020302"/>
                          </a:solidFill>
                          <a:latin typeface="Adobe Clean" panose="020B0503020404020204" pitchFamily="34" charset="0"/>
                        </a:rPr>
                        <a:t> 2 horas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24x5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hora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pt-BR" sz="1100" b="1">
                          <a:ln>
                            <a:noFill/>
                          </a:ln>
                          <a:solidFill>
                            <a:srgbClr val="000000"/>
                          </a:solidFill>
                          <a:latin typeface="Adobe Clean" panose="020B0503020404020204" pitchFamily="34" charset="0"/>
                        </a:rPr>
                        <a:t>PRIORIDADE 4</a:t>
                      </a:r>
                      <a:br>
                        <a:rPr lang="pt-BR" sz="1100">
                          <a:ln>
                            <a:noFill/>
                          </a:ln>
                          <a:solidFill>
                            <a:srgbClr val="000000"/>
                          </a:solidFill>
                          <a:latin typeface="Adobe Clean" panose="020B0503020404020204" pitchFamily="34" charset="0"/>
                        </a:rPr>
                      </a:br>
                      <a:endParaRPr lang="pt-BR" sz="1100">
                        <a:ln>
                          <a:noFill/>
                        </a:ln>
                        <a:solidFill>
                          <a:srgbClr val="000000"/>
                        </a:solidFill>
                        <a:latin typeface="Adobe Clean" panose="020B05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pt-BR" sz="1200" dirty="0">
                          <a:ln>
                            <a:noFill/>
                          </a:ln>
                          <a:solidFill>
                            <a:srgbClr val="000000"/>
                          </a:solidFill>
                          <a:latin typeface="Adobe Clean Light" panose="020B0303020404020204" pitchFamily="34" charset="0"/>
                        </a:rPr>
                        <a:t>Pergunta geral sobre a funcionalidade atual do produto ou solicitação </a:t>
                      </a:r>
                      <a:br>
                        <a:rPr lang="pt-BR" sz="1200" dirty="0">
                          <a:ln>
                            <a:noFill/>
                          </a:ln>
                          <a:solidFill>
                            <a:srgbClr val="000000"/>
                          </a:solidFill>
                          <a:latin typeface="Adobe Clean Light" panose="020B0303020404020204" pitchFamily="34" charset="0"/>
                        </a:rPr>
                      </a:br>
                      <a:r>
                        <a:rPr lang="pt-BR" sz="1200" dirty="0">
                          <a:ln>
                            <a:noFill/>
                          </a:ln>
                          <a:solidFill>
                            <a:srgbClr val="000000"/>
                          </a:solidFill>
                          <a:latin typeface="Adobe Clean Light" panose="020B0303020404020204" pitchFamily="34" charset="0"/>
                        </a:rPr>
                        <a:t>de melhoria.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Dia útil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3 dias</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Dia útil /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dia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Dia útil /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dia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Dia útil / </a:t>
                      </a:r>
                    </a:p>
                    <a:p>
                      <a:pPr marL="0" marR="264160" indent="115570" algn="ctr" defTabSz="914400" rtl="0" eaLnBrk="1" latinLnBrk="0" hangingPunct="1">
                        <a:lnSpc>
                          <a:spcPct val="100000"/>
                        </a:lnSpc>
                        <a:spcBef>
                          <a:spcPts val="0"/>
                        </a:spcBef>
                        <a:spcAft>
                          <a:spcPts val="0"/>
                        </a:spcAft>
                      </a:pPr>
                      <a:r>
                        <a:rPr lang="pt-BR" sz="1000" kern="1200" dirty="0">
                          <a:ln>
                            <a:noFill/>
                          </a:ln>
                          <a:solidFill>
                            <a:srgbClr val="020302"/>
                          </a:solidFill>
                          <a:latin typeface="Adobe Clean" panose="020B0503020404020204" pitchFamily="34" charset="0"/>
                          <a:ea typeface="+mn-ea"/>
                          <a:cs typeface="+mn-cs"/>
                        </a:rPr>
                        <a:t> 1 dia</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pt-BR" dirty="0">
                <a:latin typeface="+mj-lt"/>
              </a:rPr>
              <a:t>Adobe </a:t>
            </a:r>
            <a:r>
              <a:rPr lang="pt-BR" dirty="0" err="1">
                <a:latin typeface="+mj-lt"/>
              </a:rPr>
              <a:t>Analytics</a:t>
            </a:r>
            <a:r>
              <a:rPr lang="pt-BR" dirty="0">
                <a:latin typeface="+mj-lt"/>
              </a:rPr>
              <a:t>: </a:t>
            </a:r>
            <a:r>
              <a:rPr lang="pt-BR" dirty="0">
                <a:solidFill>
                  <a:schemeClr val="tx1"/>
                </a:solidFill>
                <a:latin typeface="+mj-lt"/>
              </a:rPr>
              <a:t>Solução líder do setor para coletar, organizar, </a:t>
            </a:r>
            <a:br>
              <a:rPr lang="pt-BR" dirty="0">
                <a:solidFill>
                  <a:schemeClr val="tx1"/>
                </a:solidFill>
                <a:latin typeface="+mj-lt"/>
              </a:rPr>
            </a:br>
            <a:r>
              <a:rPr lang="pt-BR" dirty="0">
                <a:solidFill>
                  <a:schemeClr val="tx1"/>
                </a:solidFill>
                <a:latin typeface="+mj-lt"/>
              </a:rPr>
              <a:t>analisar e relatar tudo o que seus clientes fazem.</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0"/>
            <a:ext cx="3679201" cy="2465183"/>
            <a:chOff x="340538" y="1413855"/>
            <a:chExt cx="3679201" cy="2465183"/>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5"/>
              <a:ext cx="3679201" cy="2465183"/>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600">
                    <a:solidFill>
                      <a:srgbClr val="FFFFFF"/>
                    </a:solidFill>
                    <a:latin typeface="Adobe Clean ExtraBold"/>
                  </a:rPr>
                  <a:t>Insights em resultados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11524" y="2600219"/>
              <a:ext cx="3537228" cy="11695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Os usuários de negócios e tomadores </a:t>
              </a:r>
              <a:br>
                <a:rPr lang="pt-BR" sz="1400" dirty="0"/>
              </a:br>
              <a:r>
                <a:rPr lang="pt-BR" sz="1400" dirty="0"/>
                <a:t>de decisão seniores agora podem acessar insights com facilidade e rapidez em seus dispositivos móveis e obter respostas instantâneas a consultas interativas.</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465182"/>
            <a:chOff x="340538" y="1413856"/>
            <a:chExt cx="3679201" cy="2465182"/>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46518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lang="pt-BR" sz="1500" dirty="0">
                    <a:solidFill>
                      <a:srgbClr val="FFFFFF"/>
                    </a:solidFill>
                    <a:latin typeface="Adobe Clean ExtraBold"/>
                  </a:rPr>
                  <a:t>Novo modelo de atribuição </a:t>
                </a:r>
                <a:br>
                  <a:rPr lang="pt-BR" sz="1500" dirty="0">
                    <a:solidFill>
                      <a:srgbClr val="FFFFFF"/>
                    </a:solidFill>
                    <a:latin typeface="Adobe Clean ExtraBold"/>
                  </a:rPr>
                </a:br>
                <a:r>
                  <a:rPr lang="pt-BR" sz="1500" dirty="0">
                    <a:solidFill>
                      <a:srgbClr val="FFFFFF"/>
                    </a:solidFill>
                    <a:latin typeface="Adobe Clean ExtraBold"/>
                  </a:rPr>
                  <a:t>de algoritmo</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Os usuários agora podem avaliar seus investimentos em marketing com mais precisão em mídias pagas, ganhas e próprias.</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0"/>
            <a:ext cx="3679201" cy="2465181"/>
            <a:chOff x="340538" y="1413855"/>
            <a:chExt cx="3679201" cy="2465181"/>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5"/>
              <a:ext cx="3679201" cy="246518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Capacite as equipes de inteligência </a:t>
              </a:r>
              <a:br>
                <a:rPr lang="pt-BR" sz="1400" dirty="0"/>
              </a:br>
              <a:r>
                <a:rPr lang="pt-BR" sz="1400" dirty="0"/>
                <a:t>de negócios e ciência de dados para juntar </a:t>
              </a:r>
              <a:br>
                <a:rPr lang="pt-BR" sz="1400" dirty="0"/>
              </a:br>
              <a:r>
                <a:rPr lang="pt-BR" sz="1400" dirty="0"/>
                <a:t>e analisar dados entre canais com um eficiente kit de ferramentas de análise.</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336080"/>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8">
                    <a:extLst>
                      <a:ext uri="{A12FA001-AC4F-418D-AE19-62706E023703}">
                        <ahyp:hlinkClr xmlns:ahyp="http://schemas.microsoft.com/office/drawing/2018/hyperlinkcolor" val="tx"/>
                      </a:ext>
                    </a:extLst>
                  </a:hlinkClick>
                </a:rPr>
                <a:t>Guia de implementação</a:t>
              </a: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336080"/>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9">
                    <a:extLst>
                      <a:ext uri="{A12FA001-AC4F-418D-AE19-62706E023703}">
                        <ahyp:hlinkClr xmlns:ahyp="http://schemas.microsoft.com/office/drawing/2018/hyperlinkcolor" val="tx"/>
                      </a:ext>
                    </a:extLst>
                  </a:hlinkClick>
                </a:rPr>
                <a:t>Comunidade do Analytics</a:t>
              </a: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336080"/>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pt-BR" sz="1400">
                  <a:solidFill>
                    <a:srgbClr val="FFFFFF"/>
                  </a:solidFill>
                  <a:latin typeface="+mj-lt"/>
                  <a:hlinkClick r:id="rId10">
                    <a:extLst>
                      <a:ext uri="{A12FA001-AC4F-418D-AE19-62706E023703}">
                        <ahyp:hlinkClr xmlns:ahyp="http://schemas.microsoft.com/office/drawing/2018/hyperlinkcolor" val="tx"/>
                      </a:ext>
                    </a:extLst>
                  </a:hlinkClick>
                </a:rPr>
                <a:t>Aprendizagem e suporte</a:t>
              </a: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897395"/>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11">
                    <a:extLst>
                      <a:ext uri="{A12FA001-AC4F-418D-AE19-62706E023703}">
                        <ahyp:hlinkClr xmlns:ahyp="http://schemas.microsoft.com/office/drawing/2018/hyperlinkcolor" val="tx"/>
                      </a:ext>
                    </a:extLst>
                  </a:hlinkClick>
                </a:rPr>
                <a:t>Analytics Exchange</a:t>
              </a: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897395"/>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pt-BR" sz="1400">
                  <a:solidFill>
                    <a:schemeClr val="bg1"/>
                  </a:solidFill>
                  <a:latin typeface="+mj-lt"/>
                  <a:hlinkClick r:id="rId12">
                    <a:extLst>
                      <a:ext uri="{A12FA001-AC4F-418D-AE19-62706E023703}">
                        <ahyp:hlinkClr xmlns:ahyp="http://schemas.microsoft.com/office/drawing/2018/hyperlinkcolor" val="tx"/>
                      </a:ext>
                    </a:extLst>
                  </a:hlinkClick>
                </a:rPr>
                <a:t>Documentação do Analytics</a:t>
              </a: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F2AE37-6D6A-4068-82E9-F5EF16CBE4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TotalTime>
  <Words>5381</Words>
  <Application>Microsoft Office PowerPoint</Application>
  <PresentationFormat>Widescreen</PresentationFormat>
  <Paragraphs>702</Paragraphs>
  <Slides>33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Clean SemiLight (Body)</vt:lpstr>
      <vt:lpstr>adobe-clean-ux</vt:lpstr>
      <vt:lpstr>Adobe Clean</vt:lpstr>
      <vt:lpstr>Adobe Clean ExtraBold</vt:lpstr>
      <vt:lpstr>Adobe Clean Light</vt:lpstr>
      <vt:lpstr>Adobe Clean SemiLight</vt:lpstr>
      <vt:lpstr>Arial</vt:lpstr>
      <vt:lpstr>Calibri</vt:lpstr>
      <vt:lpstr>Wingdings</vt:lpstr>
      <vt:lpstr>Adobe Corporate Master 2020</vt:lpstr>
      <vt:lpstr>Adobe Experience Cloud Guia de suporte ao cliente</vt:lpstr>
      <vt:lpstr>PowerPoint Presentation</vt:lpstr>
      <vt:lpstr>Adobe Experience Cloud: Um conjunto integrado de soluções para criar campanhas, gerenciar sua publicidade e obter inteligência profunda sobre seu negócio. Saiba mais</vt:lpstr>
      <vt:lpstr>Diretrizes de suporte ao cliente</vt:lpstr>
      <vt:lpstr>Formas de entrar em contato com o Suporte ao cliente</vt:lpstr>
      <vt:lpstr>Quem pode entrar em contato com o Suporte ao cliente?</vt:lpstr>
      <vt:lpstr>Horário regional de atendimento ao cliente, idioma e opções de telefone da Adobe</vt:lpstr>
      <vt:lpstr>Definições de prioridade do Suporte ao cliente da Adobe</vt:lpstr>
      <vt:lpstr>Adobe Analytics: Solução líder do setor para coletar, organizar,  analisar e relatar tudo o que seus clientes fazem.</vt:lpstr>
      <vt:lpstr>Adobe Audience Manager: Plataforma de gerenciamento de dados que ajuda a construir perfis de público-alvo exclusivos para que você possa identificar os segmentos mais valiosos e usá-los em qualquer canal digital.</vt:lpstr>
      <vt:lpstr>Adobe Target: facilita a identificação do melhor conteúdo por meio de testes fáceis de executar. Dessa forma, você pode oferecer a experiência certa para o cliente certo.</vt:lpstr>
      <vt:lpstr>Adobe Experience Manager: plataforma eficiente para gerenciar e fornecer experiências digitais conectadas em toda a jornada do cliente, desde as interações online até as físicas.</vt:lpstr>
      <vt:lpstr>Adobe Campaign: Ferramenta de gerenciamento de campanha em vários canais que ajuda você a melhorar e personalizar as campanhas em todas as suas mídias.</vt:lpstr>
      <vt:lpstr>Adobe Experience Platform: A plataforma permite que as organizações centralizem e padronizem os dados e o conteúdo do cliente de qualquer  sistema e apliquem a ciência de dados e o aprendizado de máquina  para melhorar bastante o design e a entrega de experiências relevantes  e personalizadas para o cliente.</vt:lpstr>
      <vt:lpstr>Adobe Primetime: Plataforma de TV multitela que ajuda emissoras,  redes a cabo e provedores de serviços a criar e monetizar experiências envolventes e personalizadas de TV e cinema.</vt:lpstr>
      <vt:lpstr>Adobe Marketo Engage: Mantenha os clientes engajados em cada etapa  do caminho, transformando radicalmente a gestão da experiência do cliente com o Marketo Engage.</vt:lpstr>
      <vt:lpstr>Adobe Commerce: Comércio de ponta a ponta que cresce com você,  de qualquer tamanho, em qualquer lugar.</vt:lpstr>
      <vt:lpstr>Adobe Workfront: Conecte-se, colabore e execute fluxos de trabalho complexos, de qualquer lugar. </vt:lpstr>
      <vt:lpstr>Adobe Ad Cloud: ajuda você a prever a melhor combinação de anúncios gráficos, de pesquisa e dinâmicos com base em seu orçamento.  Também automatiza a execução do seu plano de mídia.</vt:lpstr>
      <vt:lpstr>Criar um caso de suporte | Adobe Experience Manager,  Adobe Experience Platform e Adobe Campaign</vt:lpstr>
      <vt:lpstr>Descrição de caso | Adobe Experience Manager,  Adobe Experience Platform e Adobe Campaign</vt:lpstr>
      <vt:lpstr>Criar um caso de suporte | Adobe Analytics, Adobe Audience Manager, Adobe Target</vt:lpstr>
      <vt:lpstr>Criar um caso de suporte | Adobe Primetime</vt:lpstr>
      <vt:lpstr>Criar um caso de suporte | Adobe Commerce</vt:lpstr>
      <vt:lpstr>Criar um caso de suporte | Adobe Marketo Engage</vt:lpstr>
      <vt:lpstr>Interação com o Suporte ao cliente da Adobe</vt:lpstr>
      <vt:lpstr>Ferramentas e recursos</vt:lpstr>
      <vt:lpstr>PowerPoint Presentation</vt:lpstr>
      <vt:lpstr>PowerPoint Presentation</vt:lpstr>
      <vt:lpstr>PowerPoint Presentation</vt:lpstr>
      <vt:lpstr>Suporte Business</vt:lpstr>
      <vt:lpstr>Suporte Enterprise</vt:lpstr>
      <vt:lpstr>Suporte Elite</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Lubomir Michniak</cp:lastModifiedBy>
  <cp:revision>21</cp:revision>
  <dcterms:created xsi:type="dcterms:W3CDTF">2020-03-17T17:00:03Z</dcterms:created>
  <dcterms:modified xsi:type="dcterms:W3CDTF">2021-11-12T15:15:13Z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